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6"/>
  </p:notesMasterIdLst>
  <p:sldIdLst>
    <p:sldId id="256" r:id="rId2"/>
    <p:sldId id="428" r:id="rId3"/>
    <p:sldId id="262" r:id="rId4"/>
    <p:sldId id="444" r:id="rId5"/>
    <p:sldId id="278" r:id="rId6"/>
    <p:sldId id="266" r:id="rId7"/>
    <p:sldId id="350" r:id="rId8"/>
    <p:sldId id="354" r:id="rId9"/>
    <p:sldId id="353" r:id="rId10"/>
    <p:sldId id="352" r:id="rId11"/>
    <p:sldId id="368" r:id="rId12"/>
    <p:sldId id="371" r:id="rId13"/>
    <p:sldId id="374" r:id="rId14"/>
    <p:sldId id="401" r:id="rId15"/>
    <p:sldId id="370" r:id="rId16"/>
    <p:sldId id="430" r:id="rId17"/>
    <p:sldId id="274" r:id="rId18"/>
    <p:sldId id="432" r:id="rId19"/>
    <p:sldId id="431" r:id="rId20"/>
    <p:sldId id="273" r:id="rId21"/>
    <p:sldId id="279" r:id="rId22"/>
    <p:sldId id="378" r:id="rId23"/>
    <p:sldId id="380" r:id="rId24"/>
    <p:sldId id="272" r:id="rId25"/>
    <p:sldId id="280" r:id="rId26"/>
    <p:sldId id="293" r:id="rId27"/>
    <p:sldId id="433" r:id="rId28"/>
    <p:sldId id="387" r:id="rId29"/>
    <p:sldId id="283" r:id="rId30"/>
    <p:sldId id="377" r:id="rId31"/>
    <p:sldId id="285" r:id="rId32"/>
    <p:sldId id="382" r:id="rId33"/>
    <p:sldId id="282" r:id="rId34"/>
    <p:sldId id="322" r:id="rId35"/>
    <p:sldId id="402" r:id="rId36"/>
    <p:sldId id="269" r:id="rId37"/>
    <p:sldId id="403" r:id="rId38"/>
    <p:sldId id="388" r:id="rId39"/>
    <p:sldId id="307" r:id="rId40"/>
    <p:sldId id="385" r:id="rId41"/>
    <p:sldId id="383" r:id="rId42"/>
    <p:sldId id="427" r:id="rId43"/>
    <p:sldId id="405" r:id="rId44"/>
    <p:sldId id="406" r:id="rId45"/>
    <p:sldId id="407" r:id="rId46"/>
    <p:sldId id="408" r:id="rId47"/>
    <p:sldId id="409" r:id="rId48"/>
    <p:sldId id="410" r:id="rId49"/>
    <p:sldId id="411" r:id="rId50"/>
    <p:sldId id="412" r:id="rId51"/>
    <p:sldId id="413" r:id="rId52"/>
    <p:sldId id="434" r:id="rId53"/>
    <p:sldId id="315" r:id="rId54"/>
    <p:sldId id="435" r:id="rId55"/>
    <p:sldId id="436" r:id="rId56"/>
    <p:sldId id="437" r:id="rId57"/>
    <p:sldId id="395" r:id="rId58"/>
    <p:sldId id="396" r:id="rId59"/>
    <p:sldId id="397" r:id="rId60"/>
    <p:sldId id="415" r:id="rId61"/>
    <p:sldId id="416" r:id="rId62"/>
    <p:sldId id="414" r:id="rId63"/>
    <p:sldId id="261" r:id="rId64"/>
    <p:sldId id="417" r:id="rId65"/>
    <p:sldId id="420" r:id="rId66"/>
    <p:sldId id="418" r:id="rId67"/>
    <p:sldId id="419" r:id="rId68"/>
    <p:sldId id="424" r:id="rId69"/>
    <p:sldId id="290" r:id="rId70"/>
    <p:sldId id="289" r:id="rId71"/>
    <p:sldId id="425" r:id="rId72"/>
    <p:sldId id="365" r:id="rId73"/>
    <p:sldId id="423" r:id="rId74"/>
    <p:sldId id="438" r:id="rId75"/>
    <p:sldId id="439" r:id="rId76"/>
    <p:sldId id="257" r:id="rId77"/>
    <p:sldId id="347" r:id="rId78"/>
    <p:sldId id="342" r:id="rId79"/>
    <p:sldId id="259" r:id="rId80"/>
    <p:sldId id="364" r:id="rId81"/>
    <p:sldId id="363" r:id="rId82"/>
    <p:sldId id="297" r:id="rId83"/>
    <p:sldId id="263" r:id="rId84"/>
    <p:sldId id="306" r:id="rId85"/>
    <p:sldId id="264" r:id="rId86"/>
    <p:sldId id="292" r:id="rId87"/>
    <p:sldId id="265" r:id="rId88"/>
    <p:sldId id="270" r:id="rId89"/>
    <p:sldId id="443" r:id="rId90"/>
    <p:sldId id="305" r:id="rId91"/>
    <p:sldId id="440" r:id="rId92"/>
    <p:sldId id="441" r:id="rId93"/>
    <p:sldId id="442" r:id="rId94"/>
    <p:sldId id="300"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500"/>
    <a:srgbClr val="FEAA01"/>
    <a:srgbClr val="00B2EE"/>
    <a:srgbClr val="DAEDEF"/>
    <a:srgbClr val="D3D3D3"/>
    <a:srgbClr val="000000"/>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3920" autoAdjust="0"/>
  </p:normalViewPr>
  <p:slideViewPr>
    <p:cSldViewPr snapToGrid="0">
      <p:cViewPr varScale="1">
        <p:scale>
          <a:sx n="106" d="100"/>
          <a:sy n="106" d="100"/>
        </p:scale>
        <p:origin x="8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corn. The black shows where corn is grown in a multi-crop rotation, orange indicates places it’s grown in a monoculture. Corn, and the cropping systems it’s contained within, have a huge footprint in this country. Every state on this map has a corn dot. The way we manage corn affects everyone, and for my research I studied corn systems of the upper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1087648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It takes a lot of work to run and maintain these long-term sites, and I’m grateful for John Sawyer, who is now retired from Iowa State University, and Emmerson Nafziger, also recently retired from the University of Illinois, for sharing this data to support my study of the continuous corn penalty. Each site has a corn-soybean rotation, and a continuous corn rotation, each receiving 3-7 different nitrogen treatments, and replicated at least three times. We can use these nitrogen-response curves to estimate the continuous corn penalty, which is what I’ll demonstrate now.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47396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387056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3447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2268479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point has a special name – the </a:t>
            </a:r>
            <a:r>
              <a:rPr lang="en-US" sz="1200" kern="1200" dirty="0" err="1">
                <a:solidFill>
                  <a:schemeClr val="tx1"/>
                </a:solidFill>
                <a:effectLst/>
                <a:latin typeface="+mn-lt"/>
                <a:ea typeface="+mn-ea"/>
                <a:cs typeface="+mn-cs"/>
              </a:rPr>
              <a:t>agronomically</a:t>
            </a:r>
            <a:r>
              <a:rPr lang="en-US" sz="1200" kern="1200" dirty="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effects, but I did want to note in practice, economics are considered. The curve for corn grown following a corn crop looks different…</a:t>
            </a:r>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THAN TWICE the nitrogen to the continuous corn, </a:t>
            </a:r>
            <a:r>
              <a:rPr lang="en-US" sz="1200" kern="1200" dirty="0" err="1">
                <a:solidFill>
                  <a:schemeClr val="tx1"/>
                </a:solidFill>
                <a:effectLst/>
                <a:latin typeface="+mn-lt"/>
                <a:ea typeface="+mn-ea"/>
                <a:cs typeface="+mn-cs"/>
              </a:rPr>
              <a:t>your’re</a:t>
            </a:r>
            <a:r>
              <a:rPr lang="en-US" sz="1200" kern="1200" dirty="0">
                <a:solidFill>
                  <a:schemeClr val="tx1"/>
                </a:solidFill>
                <a:effectLst/>
                <a:latin typeface="+mn-lt"/>
                <a:ea typeface="+mn-ea"/>
                <a:cs typeface="+mn-cs"/>
              </a:rPr>
              <a:t> getting less yield, and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other research has shown you can overshoot the AONR in the rotated corn by about 50 kg/ha before your nitrate leaching really starts to skyrocket. In the continuous corn…</a:t>
            </a:r>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1236046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only overapply fertilizer by about 20 kg N/ha before you have issues. So…</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280214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in continuous corn systems you’re applying more nitrogen, getting less yield, and have a high risk of negatively affecting water quality. So when we talk about using land efficiently, and with minimal environmental impact, continuous corn presents major challenges.  It’s important to understand why this is happening. </a:t>
            </a:r>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remember this map from earlier. Remember the orange shows where corn has been subject to the continuous corn penalty. It represents about a third of the corn acres in the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give you some selected take-aways from my research, but I also want to take a second to say I had a lot of support for this work. I want to thank NSF, NIFA, SARE, and the Henry A Wallace Chair for financially supporting me, and I want to thank my major advisors Matt Liebman and Sotiris </a:t>
            </a:r>
            <a:r>
              <a:rPr lang="en-US" sz="1200" kern="1200" dirty="0" err="1">
                <a:solidFill>
                  <a:schemeClr val="tx1"/>
                </a:solidFill>
                <a:effectLst/>
                <a:latin typeface="+mn-lt"/>
                <a:ea typeface="+mn-ea"/>
                <a:cs typeface="+mn-cs"/>
              </a:rPr>
              <a:t>Archontoulis</a:t>
            </a:r>
            <a:r>
              <a:rPr lang="en-US" sz="1200" kern="1200" dirty="0">
                <a:solidFill>
                  <a:schemeClr val="tx1"/>
                </a:solidFill>
                <a:effectLst/>
                <a:latin typeface="+mn-lt"/>
                <a:ea typeface="+mn-ea"/>
                <a:cs typeface="+mn-cs"/>
              </a:rPr>
              <a:t> and their labs, my committee, and my hourlies for making this all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287165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240966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had was whether</a:t>
            </a:r>
            <a:r>
              <a:rPr lang="en-US" baseline="0" dirty="0"/>
              <a:t> there was evidence the penalty was related to the number of years in corn. This shows the penalty happens the first year you repeat a corn crop, but then remains steady after that. This means the effects don’t compound over time. This simplifies things, and means we only need to consider the previous year’s crop, rather than tracking long-term cropping system histories. This is just an example of information I garnered from literature, I’ll talk more about this later.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return to the experimental data I mentioned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2685027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like that figure I showed earlier.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set of curves I showed earlier came from one year in Ames. I did this curve-fitting analysis for each year at each site in order to approximate the continuous corn penalty. </a:t>
            </a:r>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2667911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Each bar represents one environment, or site-year, and I’ve ordered them from largest to smallest. In 90% of the environments, continuous corn yielded less than rotated corn even at high nitrogen application rates. In the other 10%, adding more nitrogen completely closed the yield gaps.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2114388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165817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printed out the abstracts from my published work and put them on the back table, so if you are curious about learning more you can look back there. Note some of this work is still in review or is in the process of being submitted, so not everything is back there. </a:t>
            </a:r>
            <a:r>
              <a:rPr lang="en-US" sz="1200" kern="1200" dirty="0" smtClean="0">
                <a:solidFill>
                  <a:schemeClr val="tx1"/>
                </a:solidFill>
                <a:effectLst/>
                <a:latin typeface="+mn-lt"/>
                <a:ea typeface="+mn-ea"/>
                <a:cs typeface="+mn-cs"/>
              </a:rPr>
              <a:t> But…which one of these do</a:t>
            </a:r>
            <a:r>
              <a:rPr lang="en-US" sz="1200" kern="1200" baseline="0" dirty="0" smtClean="0">
                <a:solidFill>
                  <a:schemeClr val="tx1"/>
                </a:solidFill>
                <a:effectLst/>
                <a:latin typeface="+mn-lt"/>
                <a:ea typeface="+mn-ea"/>
                <a:cs typeface="+mn-cs"/>
              </a:rPr>
              <a:t> you all want to </a:t>
            </a:r>
            <a:r>
              <a:rPr lang="en-US" sz="1200" kern="1200" baseline="0" smtClean="0">
                <a:solidFill>
                  <a:schemeClr val="tx1"/>
                </a:solidFill>
                <a:effectLst/>
                <a:latin typeface="+mn-lt"/>
                <a:ea typeface="+mn-ea"/>
                <a:cs typeface="+mn-cs"/>
              </a:rPr>
              <a:t>hear more about?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2131773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corresponded to a mean of about 10% yield penalty for growing corn continuously. </a:t>
            </a:r>
          </a:p>
        </p:txBody>
      </p:sp>
      <p:sp>
        <p:nvSpPr>
          <p:cNvPr id="4" name="Slide Number Placeholder 3"/>
          <p:cNvSpPr>
            <a:spLocks noGrp="1"/>
          </p:cNvSpPr>
          <p:nvPr>
            <p:ph type="sldNum" sz="quarter" idx="10"/>
          </p:nvPr>
        </p:nvSpPr>
        <p:spPr/>
        <p:txBody>
          <a:bodyPr/>
          <a:lstStyle/>
          <a:p>
            <a:fld id="{2DBDEBC3-D330-4869-A001-11F6FE09B0F0}" type="slidenum">
              <a:rPr lang="en-US" smtClean="0"/>
              <a:t>37</a:t>
            </a:fld>
            <a:endParaRPr lang="en-US"/>
          </a:p>
        </p:txBody>
      </p:sp>
    </p:spTree>
    <p:extLst>
      <p:ext uri="{BB962C8B-B14F-4D97-AF65-F5344CB8AC3E}">
        <p14:creationId xmlns:p14="http://schemas.microsoft.com/office/powerpoint/2010/main" val="42550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created a list of hypotheses of causal mechanisms. These are things that have been suggested, some</a:t>
            </a:r>
            <a:r>
              <a:rPr lang="en-US" baseline="0" dirty="0"/>
              <a:t> have been tested but only greenhouses or one or two seasons, and in some cases came from asking agronomists and farmers what they thought. </a:t>
            </a:r>
            <a:r>
              <a:rPr lang="en-US" dirty="0"/>
              <a:t>I’m one person. I can’t do experiments in the field to test all of these hypotheses. But using a model to do experiments would allow me to look at all of them. </a:t>
            </a:r>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p>
        </p:txBody>
      </p:sp>
      <p:sp>
        <p:nvSpPr>
          <p:cNvPr id="4" name="Slide Number Placeholder 3"/>
          <p:cNvSpPr>
            <a:spLocks noGrp="1"/>
          </p:cNvSpPr>
          <p:nvPr>
            <p:ph type="sldNum" sz="quarter" idx="10"/>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1840539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2754091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think about how to test these using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2835360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these hypotheses, I could often use the model to do an experiment to test them. For example, I could calibrate a model to our experimental data, then simply look at the soil moisture predictions in the continuous corn </a:t>
            </a:r>
            <a:r>
              <a:rPr lang="en-US"/>
              <a:t>and rotated corn, </a:t>
            </a:r>
            <a:r>
              <a:rPr lang="en-US" dirty="0"/>
              <a:t>and see if they differed. </a:t>
            </a:r>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1213567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44</a:t>
            </a:fld>
            <a:endParaRPr lang="en-US"/>
          </a:p>
        </p:txBody>
      </p:sp>
    </p:spTree>
    <p:extLst>
      <p:ext uri="{BB962C8B-B14F-4D97-AF65-F5344CB8AC3E}">
        <p14:creationId xmlns:p14="http://schemas.microsoft.com/office/powerpoint/2010/main" val="612303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45</a:t>
            </a:fld>
            <a:endParaRPr lang="en-US"/>
          </a:p>
        </p:txBody>
      </p:sp>
    </p:spTree>
    <p:extLst>
      <p:ext uri="{BB962C8B-B14F-4D97-AF65-F5344CB8AC3E}">
        <p14:creationId xmlns:p14="http://schemas.microsoft.com/office/powerpoint/2010/main" val="1933532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2178717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73426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fine.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48</a:t>
            </a:fld>
            <a:endParaRPr lang="en-US"/>
          </a:p>
        </p:txBody>
      </p:sp>
    </p:spTree>
    <p:extLst>
      <p:ext uri="{BB962C8B-B14F-4D97-AF65-F5344CB8AC3E}">
        <p14:creationId xmlns:p14="http://schemas.microsoft.com/office/powerpoint/2010/main" val="256736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49</a:t>
            </a:fld>
            <a:endParaRPr lang="en-US"/>
          </a:p>
        </p:txBody>
      </p:sp>
    </p:spTree>
    <p:extLst>
      <p:ext uri="{BB962C8B-B14F-4D97-AF65-F5344CB8AC3E}">
        <p14:creationId xmlns:p14="http://schemas.microsoft.com/office/powerpoint/2010/main" val="3795933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2057711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51</a:t>
            </a:fld>
            <a:endParaRPr lang="en-US"/>
          </a:p>
        </p:txBody>
      </p:sp>
    </p:spTree>
    <p:extLst>
      <p:ext uri="{BB962C8B-B14F-4D97-AF65-F5344CB8AC3E}">
        <p14:creationId xmlns:p14="http://schemas.microsoft.com/office/powerpoint/2010/main" val="3643978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you’ve seen this type of figure before. It’s the penalty in Ames Iowa, ordered from largest to smallest. </a:t>
            </a:r>
          </a:p>
        </p:txBody>
      </p:sp>
      <p:sp>
        <p:nvSpPr>
          <p:cNvPr id="4" name="Slide Number Placeholder 3"/>
          <p:cNvSpPr>
            <a:spLocks noGrp="1"/>
          </p:cNvSpPr>
          <p:nvPr>
            <p:ph type="sldNum" sz="quarter" idx="10"/>
          </p:nvPr>
        </p:nvSpPr>
        <p:spPr/>
        <p:txBody>
          <a:bodyPr/>
          <a:lstStyle/>
          <a:p>
            <a:fld id="{2DBDEBC3-D330-4869-A001-11F6FE09B0F0}" type="slidenum">
              <a:rPr lang="en-US" smtClean="0"/>
              <a:t>52</a:t>
            </a:fld>
            <a:endParaRPr lang="en-US"/>
          </a:p>
        </p:txBody>
      </p:sp>
    </p:spTree>
    <p:extLst>
      <p:ext uri="{BB962C8B-B14F-4D97-AF65-F5344CB8AC3E}">
        <p14:creationId xmlns:p14="http://schemas.microsoft.com/office/powerpoint/2010/main" val="3196306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penalty the model predicts without any parameter changes. You can see it essentially DOESN’T predict a penalty, like I showed you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53</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54</a:t>
            </a:fld>
            <a:endParaRPr lang="en-US"/>
          </a:p>
        </p:txBody>
      </p:sp>
    </p:spTree>
    <p:extLst>
      <p:ext uri="{BB962C8B-B14F-4D97-AF65-F5344CB8AC3E}">
        <p14:creationId xmlns:p14="http://schemas.microsoft.com/office/powerpoint/2010/main" val="3024741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55</a:t>
            </a:fld>
            <a:endParaRPr lang="en-US"/>
          </a:p>
        </p:txBody>
      </p:sp>
    </p:spTree>
    <p:extLst>
      <p:ext uri="{BB962C8B-B14F-4D97-AF65-F5344CB8AC3E}">
        <p14:creationId xmlns:p14="http://schemas.microsoft.com/office/powerpoint/2010/main" val="1542930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this exercise allowed us to eliminate delayed germination as a consistent driver of the continuous corn penalty. That’s not to say that in some years it may be important, but the effect of delayed germination on yields depends heavily on the weather, and could actually increase yields in some years. If we eliminate this as a possibility, and we combine </a:t>
            </a:r>
          </a:p>
        </p:txBody>
      </p:sp>
      <p:sp>
        <p:nvSpPr>
          <p:cNvPr id="4" name="Slide Number Placeholder 3"/>
          <p:cNvSpPr>
            <a:spLocks noGrp="1"/>
          </p:cNvSpPr>
          <p:nvPr>
            <p:ph type="sldNum" sz="quarter" idx="10"/>
          </p:nvPr>
        </p:nvSpPr>
        <p:spPr/>
        <p:txBody>
          <a:bodyPr/>
          <a:lstStyle/>
          <a:p>
            <a:fld id="{2DBDEBC3-D330-4869-A001-11F6FE09B0F0}" type="slidenum">
              <a:rPr lang="en-US" smtClean="0"/>
              <a:t>56</a:t>
            </a:fld>
            <a:endParaRPr lang="en-US"/>
          </a:p>
        </p:txBody>
      </p:sp>
    </p:spTree>
    <p:extLst>
      <p:ext uri="{BB962C8B-B14F-4D97-AF65-F5344CB8AC3E}">
        <p14:creationId xmlns:p14="http://schemas.microsoft.com/office/powerpoint/2010/main" val="3776702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pattern doesn’t match exactly, but the mean modelled penalty starts to match the experimentally observed mean. This indicates it might be necessary to implement several parameter changes to capture the continuous corn penalty in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57</a:t>
            </a:fld>
            <a:endParaRPr lang="en-US"/>
          </a:p>
        </p:txBody>
      </p:sp>
    </p:spTree>
    <p:extLst>
      <p:ext uri="{BB962C8B-B14F-4D97-AF65-F5344CB8AC3E}">
        <p14:creationId xmlns:p14="http://schemas.microsoft.com/office/powerpoint/2010/main" val="3447718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a:t>
            </a:r>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note, the only of these that has some field data to support it is the root effects. In addition to helping us identify candidate mechanisms, we were also able to create a list of suggested measurements that would help support or refute the hypotheses, and help constrain which parameters to focus on for the models. </a:t>
            </a:r>
          </a:p>
        </p:txBody>
      </p:sp>
      <p:sp>
        <p:nvSpPr>
          <p:cNvPr id="4" name="Slide Number Placeholder 3"/>
          <p:cNvSpPr>
            <a:spLocks noGrp="1"/>
          </p:cNvSpPr>
          <p:nvPr>
            <p:ph type="sldNum" sz="quarter" idx="10"/>
          </p:nvPr>
        </p:nvSpPr>
        <p:spPr/>
        <p:txBody>
          <a:bodyPr/>
          <a:lstStyle/>
          <a:p>
            <a:fld id="{2DBDEBC3-D330-4869-A001-11F6FE09B0F0}" type="slidenum">
              <a:rPr lang="en-US" smtClean="0"/>
              <a:t>58</a:t>
            </a:fld>
            <a:endParaRPr lang="en-US"/>
          </a:p>
        </p:txBody>
      </p:sp>
    </p:spTree>
    <p:extLst>
      <p:ext uri="{BB962C8B-B14F-4D97-AF65-F5344CB8AC3E}">
        <p14:creationId xmlns:p14="http://schemas.microsoft.com/office/powerpoint/2010/main" val="3681237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I made that shows corn in yellow, soybean in green, and anything else in black. Literally, any other land cover is black. Roads, buildings, parks, forests, rivers. This state is defined by corn and soybean. I should say that I like Iowa, and it’s truly an incredible place to study agriculture. But I do wonder…</a:t>
            </a:r>
          </a:p>
        </p:txBody>
      </p:sp>
      <p:sp>
        <p:nvSpPr>
          <p:cNvPr id="4" name="Slide Number Placeholder 3"/>
          <p:cNvSpPr>
            <a:spLocks noGrp="1"/>
          </p:cNvSpPr>
          <p:nvPr>
            <p:ph type="sldNum" sz="quarter" idx="10"/>
          </p:nvPr>
        </p:nvSpPr>
        <p:spPr/>
        <p:txBody>
          <a:bodyPr/>
          <a:lstStyle/>
          <a:p>
            <a:fld id="{2DBDEBC3-D330-4869-A001-11F6FE09B0F0}" type="slidenum">
              <a:rPr lang="en-US" smtClean="0"/>
              <a:t>63</a:t>
            </a:fld>
            <a:endParaRPr lang="en-US"/>
          </a:p>
        </p:txBody>
      </p:sp>
    </p:spTree>
    <p:extLst>
      <p:ext uri="{BB962C8B-B14F-4D97-AF65-F5344CB8AC3E}">
        <p14:creationId xmlns:p14="http://schemas.microsoft.com/office/powerpoint/2010/main" val="1610035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all this corn and soybean benefit farmers, their communities, society, and the environment? PAUSE. We could grow a lot of different crops in Iowa. </a:t>
            </a:r>
          </a:p>
        </p:txBody>
      </p:sp>
      <p:sp>
        <p:nvSpPr>
          <p:cNvPr id="4" name="Slide Number Placeholder 3"/>
          <p:cNvSpPr>
            <a:spLocks noGrp="1"/>
          </p:cNvSpPr>
          <p:nvPr>
            <p:ph type="sldNum" sz="quarter" idx="10"/>
          </p:nvPr>
        </p:nvSpPr>
        <p:spPr/>
        <p:txBody>
          <a:bodyPr/>
          <a:lstStyle/>
          <a:p>
            <a:fld id="{2DBDEBC3-D330-4869-A001-11F6FE09B0F0}" type="slidenum">
              <a:rPr lang="en-US" smtClean="0"/>
              <a:t>64</a:t>
            </a:fld>
            <a:endParaRPr lang="en-US"/>
          </a:p>
        </p:txBody>
      </p:sp>
    </p:spTree>
    <p:extLst>
      <p:ext uri="{BB962C8B-B14F-4D97-AF65-F5344CB8AC3E}">
        <p14:creationId xmlns:p14="http://schemas.microsoft.com/office/powerpoint/2010/main" val="2901767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we did?</a:t>
            </a:r>
          </a:p>
        </p:txBody>
      </p:sp>
      <p:sp>
        <p:nvSpPr>
          <p:cNvPr id="4" name="Slide Number Placeholder 3"/>
          <p:cNvSpPr>
            <a:spLocks noGrp="1"/>
          </p:cNvSpPr>
          <p:nvPr>
            <p:ph type="sldNum" sz="quarter" idx="5"/>
          </p:nvPr>
        </p:nvSpPr>
        <p:spPr/>
        <p:txBody>
          <a:bodyPr/>
          <a:lstStyle/>
          <a:p>
            <a:fld id="{2DBDEBC3-D330-4869-A001-11F6FE09B0F0}" type="slidenum">
              <a:rPr lang="en-US" smtClean="0"/>
              <a:t>65</a:t>
            </a:fld>
            <a:endParaRPr lang="en-US"/>
          </a:p>
        </p:txBody>
      </p:sp>
    </p:spTree>
    <p:extLst>
      <p:ext uri="{BB962C8B-B14F-4D97-AF65-F5344CB8AC3E}">
        <p14:creationId xmlns:p14="http://schemas.microsoft.com/office/powerpoint/2010/main" val="20662924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many people, Iowa’s landscape may seem simple. On one hand, it is, and it has some consequences I would label as negative, and I would argue we should be striving to do anything to make it more complex, on a lot of levels. On the other hand, though this system may seem simple, it really is anything but. There is nuance to Iowa’s system, and I spent the first half of this presentation talking about how complicated it is to study the difference between a monoculture of corn, and corn rotated with just one other crop. Cropping systems, even seemingly simple ones, are wonderfully complex, and studying them requires complex tools that themselves are, anything but simple. It’s my hope that when you leave this presentation you think of Iowa a little bit differently. Thank you, and what questions do you have for me?</a:t>
            </a:r>
          </a:p>
        </p:txBody>
      </p:sp>
      <p:sp>
        <p:nvSpPr>
          <p:cNvPr id="4" name="Slide Number Placeholder 3"/>
          <p:cNvSpPr>
            <a:spLocks noGrp="1"/>
          </p:cNvSpPr>
          <p:nvPr>
            <p:ph type="sldNum" sz="quarter" idx="5"/>
          </p:nvPr>
        </p:nvSpPr>
        <p:spPr/>
        <p:txBody>
          <a:bodyPr/>
          <a:lstStyle/>
          <a:p>
            <a:fld id="{2DBDEBC3-D330-4869-A001-11F6FE09B0F0}" type="slidenum">
              <a:rPr lang="en-US" smtClean="0"/>
              <a:t>74</a:t>
            </a:fld>
            <a:endParaRPr lang="en-US"/>
          </a:p>
        </p:txBody>
      </p:sp>
    </p:spTree>
    <p:extLst>
      <p:ext uri="{BB962C8B-B14F-4D97-AF65-F5344CB8AC3E}">
        <p14:creationId xmlns:p14="http://schemas.microsoft.com/office/powerpoint/2010/main" val="1787148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a:solidFill>
                  <a:schemeClr val="tx1"/>
                </a:solidFill>
                <a:effectLst/>
                <a:latin typeface="+mn-lt"/>
                <a:ea typeface="+mn-ea"/>
                <a:cs typeface="+mn-cs"/>
              </a:rPr>
              <a:t>So I made a short list of some of the key take-</a:t>
            </a:r>
            <a:r>
              <a:rPr lang="en-US" sz="1200" kern="1200" dirty="0" err="1">
                <a:solidFill>
                  <a:schemeClr val="tx1"/>
                </a:solidFill>
                <a:effectLst/>
                <a:latin typeface="+mn-lt"/>
                <a:ea typeface="+mn-ea"/>
                <a:cs typeface="+mn-cs"/>
              </a:rPr>
              <a:t>aways</a:t>
            </a:r>
            <a:r>
              <a:rPr lang="en-US" sz="1200" kern="1200" dirty="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76</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document that,</a:t>
            </a:r>
            <a:r>
              <a:rPr lang="en-US" baseline="0" dirty="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shared with me by one of my advisors, Matt </a:t>
            </a:r>
            <a:r>
              <a:rPr lang="en-US" sz="1200" kern="1200" dirty="0" err="1">
                <a:solidFill>
                  <a:schemeClr val="tx1"/>
                </a:solidFill>
                <a:effectLst/>
                <a:latin typeface="+mn-lt"/>
                <a:ea typeface="+mn-ea"/>
                <a:cs typeface="+mn-cs"/>
              </a:rPr>
              <a:t>Liebman</a:t>
            </a:r>
            <a:r>
              <a:rPr lang="en-US" sz="1200" kern="1200" dirty="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a:solidFill>
                  <a:schemeClr val="tx1"/>
                </a:solidFill>
                <a:effectLst/>
                <a:latin typeface="+mn-lt"/>
                <a:ea typeface="+mn-ea"/>
                <a:cs typeface="+mn-cs"/>
              </a:rPr>
              <a:t>Corteva</a:t>
            </a:r>
            <a:r>
              <a:rPr lang="en-US" sz="1200" kern="1200" dirty="0">
                <a:solidFill>
                  <a:schemeClr val="tx1"/>
                </a:solidFill>
                <a:effectLst/>
                <a:latin typeface="+mn-lt"/>
                <a:ea typeface="+mn-ea"/>
                <a:cs typeface="+mn-cs"/>
              </a:rPr>
              <a:t>. And he commissioned this report because he was concerned with how we</a:t>
            </a:r>
            <a:r>
              <a:rPr lang="en-US" sz="1200" kern="1200" baseline="0" dirty="0">
                <a:solidFill>
                  <a:schemeClr val="tx1"/>
                </a:solidFill>
                <a:effectLst/>
                <a:latin typeface="+mn-lt"/>
                <a:ea typeface="+mn-ea"/>
                <a:cs typeface="+mn-cs"/>
              </a:rPr>
              <a:t> as a nation were treating our soils.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10</a:t>
            </a:fld>
            <a:endParaRPr lang="en-US"/>
          </a:p>
        </p:txBody>
      </p:sp>
    </p:spTree>
    <p:extLst>
      <p:ext uri="{BB962C8B-B14F-4D97-AF65-F5344CB8AC3E}">
        <p14:creationId xmlns:p14="http://schemas.microsoft.com/office/powerpoint/2010/main" val="336324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A32BA3A-78B0-4A44-8B8C-E55C96A359E6}" type="datetime1">
              <a:rPr lang="en-US" smtClean="0"/>
              <a:t>8/23/2021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CE421D43-2BA4-4604-B225-8611AEEC3D76}" type="datetime1">
              <a:rPr lang="en-US" smtClean="0"/>
              <a:t>8/23/2021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98703061-E855-4159-A00F-7CF9825BC245}" type="datetime1">
              <a:rPr lang="en-US" smtClean="0"/>
              <a:t>8/23/2021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1B895C73-87CD-4AF8-9358-C2645E3CE2EB}" type="datetime1">
              <a:rPr lang="en-US" smtClean="0"/>
              <a:t>8/23/2021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325DEAE0-3848-44E6-BBBE-38503CEDBB97}" type="datetime1">
              <a:rPr lang="en-US" smtClean="0"/>
              <a:t>8/23/2021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2AF0C6A0-5BE1-4D07-8EE7-F31A58EA4254}" type="datetime1">
              <a:rPr lang="en-US" smtClean="0"/>
              <a:t>8/23/2021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A4625A9C-F21C-46C1-AC7E-DA3CD0F3F18C}" type="datetime1">
              <a:rPr lang="en-US" smtClean="0"/>
              <a:t>8/23/2021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9F5DC000-8A18-42D2-8E89-EAC602512579}" type="datetime1">
              <a:rPr lang="en-US" smtClean="0"/>
              <a:t>8/23/2021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a:xfrm>
            <a:off x="9448800" y="6485370"/>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B219C495-7DE3-4033-813D-50F64D22B201}" type="datetime1">
              <a:rPr lang="en-US" smtClean="0"/>
              <a:t>8/23/2021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a:xfrm>
            <a:off x="9448800" y="6492813"/>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0142E751-030A-4947-9420-2A86ECE01164}" type="datetime1">
              <a:rPr lang="en-US" smtClean="0"/>
              <a:t>8/23/2021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a:xfrm>
            <a:off x="9448800" y="6492813"/>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B063A094-7CDC-4F3E-A1BF-0ABF7E1E5AAE}" type="datetime1">
              <a:rPr lang="en-US" smtClean="0"/>
              <a:t>8/23/2021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68635-1166-49F5-91BE-AA29A36516E8}" type="datetime1">
              <a:rPr lang="en-US" smtClean="0"/>
              <a:t>8/23/2021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1.png"/><Relationship Id="rId4" Type="http://schemas.microsoft.com/office/2007/relationships/hdphoto" Target="../media/hdphoto2.wdp"/><Relationship Id="rId9"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
        <p:nvSpPr>
          <p:cNvPr id="6" name="TextBox 5">
            <a:extLst>
              <a:ext uri="{FF2B5EF4-FFF2-40B4-BE49-F238E27FC236}">
                <a16:creationId xmlns:a16="http://schemas.microsoft.com/office/drawing/2014/main" id="{C12C383C-3915-4BE2-92FF-B6CD015FE644}"/>
              </a:ext>
            </a:extLst>
          </p:cNvPr>
          <p:cNvSpPr txBox="1"/>
          <p:nvPr/>
        </p:nvSpPr>
        <p:spPr>
          <a:xfrm>
            <a:off x="110531" y="6396335"/>
            <a:ext cx="11793223" cy="461665"/>
          </a:xfrm>
          <a:prstGeom prst="rect">
            <a:avLst/>
          </a:prstGeom>
          <a:noFill/>
        </p:spPr>
        <p:txBody>
          <a:bodyPr wrap="square" rtlCol="0">
            <a:spAutoFit/>
          </a:bodyPr>
          <a:lstStyle/>
          <a:p>
            <a:pPr algn="ctr"/>
            <a:r>
              <a:rPr lang="en-US" sz="2400" b="1" dirty="0"/>
              <a:t>Gina </a:t>
            </a:r>
            <a:r>
              <a:rPr lang="en-US" sz="2400" b="1" dirty="0">
                <a:solidFill>
                  <a:srgbClr val="FEAA01"/>
                </a:solidFill>
              </a:rPr>
              <a:t>Nichols | PhD Defense | Crop Physiology | August 25 2021</a:t>
            </a:r>
            <a:endParaRPr lang="en-US" sz="2400" dirty="0">
              <a:solidFill>
                <a:srgbClr val="FEAA0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6565838-0DC9-4335-999F-70C4E4C2A584}"/>
              </a:ext>
            </a:extLst>
          </p:cNvPr>
          <p:cNvPicPr>
            <a:picLocks noChangeAspect="1"/>
          </p:cNvPicPr>
          <p:nvPr/>
        </p:nvPicPr>
        <p:blipFill>
          <a:blip r:embed="rId3"/>
          <a:stretch>
            <a:fillRect/>
          </a:stretch>
        </p:blipFill>
        <p:spPr>
          <a:xfrm>
            <a:off x="1857850" y="191453"/>
            <a:ext cx="8476298" cy="6475095"/>
          </a:xfrm>
          <a:prstGeom prst="rect">
            <a:avLst/>
          </a:prstGeom>
        </p:spPr>
      </p:pic>
      <p:sp>
        <p:nvSpPr>
          <p:cNvPr id="2" name="Slide Number Placeholder 1">
            <a:extLst>
              <a:ext uri="{FF2B5EF4-FFF2-40B4-BE49-F238E27FC236}">
                <a16:creationId xmlns:a16="http://schemas.microsoft.com/office/drawing/2014/main" id="{E836A774-D3F7-4084-9DBB-4D511E563456}"/>
              </a:ext>
            </a:extLst>
          </p:cNvPr>
          <p:cNvSpPr>
            <a:spLocks noGrp="1"/>
          </p:cNvSpPr>
          <p:nvPr>
            <p:ph type="sldNum" sz="quarter" idx="12"/>
          </p:nvPr>
        </p:nvSpPr>
        <p:spPr/>
        <p:txBody>
          <a:bodyPr/>
          <a:lstStyle/>
          <a:p>
            <a:fld id="{4EBE0A51-9DC7-439E-A840-7F281693B282}" type="slidenum">
              <a:rPr lang="en-US" smtClean="0"/>
              <a:t>10</a:t>
            </a:fld>
            <a:endParaRPr lang="en-US"/>
          </a:p>
        </p:txBody>
      </p:sp>
    </p:spTree>
    <p:extLst>
      <p:ext uri="{BB962C8B-B14F-4D97-AF65-F5344CB8AC3E}">
        <p14:creationId xmlns:p14="http://schemas.microsoft.com/office/powerpoint/2010/main" val="15036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Even today…</a:t>
            </a:r>
          </a:p>
        </p:txBody>
      </p:sp>
      <p:sp>
        <p:nvSpPr>
          <p:cNvPr id="3" name="Slide Number Placeholder 2">
            <a:extLst>
              <a:ext uri="{FF2B5EF4-FFF2-40B4-BE49-F238E27FC236}">
                <a16:creationId xmlns:a16="http://schemas.microsoft.com/office/drawing/2014/main" id="{192DF86F-388F-4AC4-99C3-D12F8503A7B8}"/>
              </a:ext>
            </a:extLst>
          </p:cNvPr>
          <p:cNvSpPr>
            <a:spLocks noGrp="1"/>
          </p:cNvSpPr>
          <p:nvPr>
            <p:ph type="sldNum" sz="quarter" idx="12"/>
          </p:nvPr>
        </p:nvSpPr>
        <p:spPr/>
        <p:txBody>
          <a:bodyPr/>
          <a:lstStyle/>
          <a:p>
            <a:fld id="{4EBE0A51-9DC7-439E-A840-7F281693B282}" type="slidenum">
              <a:rPr lang="en-US" smtClean="0"/>
              <a:t>11</a:t>
            </a:fld>
            <a:endParaRPr lang="en-US"/>
          </a:p>
        </p:txBody>
      </p:sp>
    </p:spTree>
    <p:extLst>
      <p:ext uri="{BB962C8B-B14F-4D97-AF65-F5344CB8AC3E}">
        <p14:creationId xmlns:p14="http://schemas.microsoft.com/office/powerpoint/2010/main" val="186951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A9799-60F1-4732-AAF5-5EED574A43A7}"/>
              </a:ext>
            </a:extLst>
          </p:cNvPr>
          <p:cNvSpPr/>
          <p:nvPr/>
        </p:nvSpPr>
        <p:spPr>
          <a:xfrm>
            <a:off x="10181964" y="912934"/>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928137" y="533139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82B973-B96F-4334-863E-86B6B1FE9C39}"/>
              </a:ext>
            </a:extLst>
          </p:cNvPr>
          <p:cNvSpPr/>
          <p:nvPr/>
        </p:nvSpPr>
        <p:spPr>
          <a:xfrm flipV="1">
            <a:off x="10181964" y="5341440"/>
            <a:ext cx="1465876"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79ED417-B6DD-450A-80EE-B7EC8439BCBE}"/>
              </a:ext>
            </a:extLst>
          </p:cNvPr>
          <p:cNvSpPr>
            <a:spLocks noGrp="1"/>
          </p:cNvSpPr>
          <p:nvPr>
            <p:ph type="sldNum" sz="quarter" idx="12"/>
          </p:nvPr>
        </p:nvSpPr>
        <p:spPr/>
        <p:txBody>
          <a:bodyPr/>
          <a:lstStyle/>
          <a:p>
            <a:fld id="{4EBE0A51-9DC7-439E-A840-7F281693B282}" type="slidenum">
              <a:rPr lang="en-US" smtClean="0"/>
              <a:t>12</a:t>
            </a:fld>
            <a:endParaRPr lang="en-US"/>
          </a:p>
        </p:txBody>
      </p:sp>
    </p:spTree>
    <p:extLst>
      <p:ext uri="{BB962C8B-B14F-4D97-AF65-F5344CB8AC3E}">
        <p14:creationId xmlns:p14="http://schemas.microsoft.com/office/powerpoint/2010/main" val="3643317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A806659F-40F9-486B-ADDE-98741096B004}"/>
              </a:ext>
            </a:extLst>
          </p:cNvPr>
          <p:cNvSpPr>
            <a:spLocks noGrp="1"/>
          </p:cNvSpPr>
          <p:nvPr>
            <p:ph type="sldNum" sz="quarter" idx="12"/>
          </p:nvPr>
        </p:nvSpPr>
        <p:spPr/>
        <p:txBody>
          <a:bodyPr/>
          <a:lstStyle/>
          <a:p>
            <a:fld id="{4EBE0A51-9DC7-439E-A840-7F281693B282}" type="slidenum">
              <a:rPr lang="en-US" smtClean="0"/>
              <a:t>13</a:t>
            </a:fld>
            <a:endParaRPr lang="en-US"/>
          </a:p>
        </p:txBody>
      </p:sp>
    </p:spTree>
    <p:extLst>
      <p:ext uri="{BB962C8B-B14F-4D97-AF65-F5344CB8AC3E}">
        <p14:creationId xmlns:p14="http://schemas.microsoft.com/office/powerpoint/2010/main" val="113211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D790E9-C0A2-48D5-8F6A-1728EEC1E6C3}"/>
              </a:ext>
            </a:extLst>
          </p:cNvPr>
          <p:cNvSpPr txBox="1"/>
          <p:nvPr/>
        </p:nvSpPr>
        <p:spPr>
          <a:xfrm>
            <a:off x="7479655" y="1185299"/>
            <a:ext cx="2026870" cy="4508927"/>
          </a:xfrm>
          <a:prstGeom prst="rect">
            <a:avLst/>
          </a:prstGeom>
          <a:noFill/>
        </p:spPr>
        <p:txBody>
          <a:bodyPr wrap="square" rtlCol="0">
            <a:spAutoFit/>
          </a:bodyPr>
          <a:lstStyle/>
          <a:p>
            <a:r>
              <a:rPr lang="en-US" sz="28700" b="1" dirty="0">
                <a:solidFill>
                  <a:srgbClr val="FF0000"/>
                </a:solidFill>
              </a:rPr>
              <a:t>?</a:t>
            </a:r>
            <a:endParaRPr lang="en-US" sz="3600" b="1" dirty="0">
              <a:solidFill>
                <a:srgbClr val="FF0000"/>
              </a:solidFill>
            </a:endParaRPr>
          </a:p>
        </p:txBody>
      </p:sp>
      <p:sp>
        <p:nvSpPr>
          <p:cNvPr id="14" name="Slide Number Placeholder 13">
            <a:extLst>
              <a:ext uri="{FF2B5EF4-FFF2-40B4-BE49-F238E27FC236}">
                <a16:creationId xmlns:a16="http://schemas.microsoft.com/office/drawing/2014/main" id="{E4ED7EB4-2DFD-465B-8048-8CC679B1589F}"/>
              </a:ext>
            </a:extLst>
          </p:cNvPr>
          <p:cNvSpPr>
            <a:spLocks noGrp="1"/>
          </p:cNvSpPr>
          <p:nvPr>
            <p:ph type="sldNum" sz="quarter" idx="12"/>
          </p:nvPr>
        </p:nvSpPr>
        <p:spPr/>
        <p:txBody>
          <a:bodyPr/>
          <a:lstStyle/>
          <a:p>
            <a:fld id="{4EBE0A51-9DC7-439E-A840-7F281693B282}" type="slidenum">
              <a:rPr lang="en-US" smtClean="0"/>
              <a:t>14</a:t>
            </a:fld>
            <a:endParaRPr lang="en-US"/>
          </a:p>
        </p:txBody>
      </p:sp>
    </p:spTree>
    <p:extLst>
      <p:ext uri="{BB962C8B-B14F-4D97-AF65-F5344CB8AC3E}">
        <p14:creationId xmlns:p14="http://schemas.microsoft.com/office/powerpoint/2010/main" val="33108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Slide Number Placeholder 2">
            <a:extLst>
              <a:ext uri="{FF2B5EF4-FFF2-40B4-BE49-F238E27FC236}">
                <a16:creationId xmlns:a16="http://schemas.microsoft.com/office/drawing/2014/main" id="{E34ADBC1-EEA9-4DC8-8427-977A54C9FF73}"/>
              </a:ext>
            </a:extLst>
          </p:cNvPr>
          <p:cNvSpPr>
            <a:spLocks noGrp="1"/>
          </p:cNvSpPr>
          <p:nvPr>
            <p:ph type="sldNum" sz="quarter" idx="12"/>
          </p:nvPr>
        </p:nvSpPr>
        <p:spPr/>
        <p:txBody>
          <a:bodyPr/>
          <a:lstStyle/>
          <a:p>
            <a:fld id="{4EBE0A51-9DC7-439E-A840-7F281693B282}" type="slidenum">
              <a:rPr lang="en-US" smtClean="0"/>
              <a:t>15</a:t>
            </a:fld>
            <a:endParaRPr lang="en-US"/>
          </a:p>
        </p:txBody>
      </p:sp>
    </p:spTree>
    <p:extLst>
      <p:ext uri="{BB962C8B-B14F-4D97-AF65-F5344CB8AC3E}">
        <p14:creationId xmlns:p14="http://schemas.microsoft.com/office/powerpoint/2010/main" val="64538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
        <p:nvSpPr>
          <p:cNvPr id="2" name="Slide Number Placeholder 1">
            <a:extLst>
              <a:ext uri="{FF2B5EF4-FFF2-40B4-BE49-F238E27FC236}">
                <a16:creationId xmlns:a16="http://schemas.microsoft.com/office/drawing/2014/main" id="{7FE58506-1A13-4759-94C7-982CDD4B40C2}"/>
              </a:ext>
            </a:extLst>
          </p:cNvPr>
          <p:cNvSpPr>
            <a:spLocks noGrp="1"/>
          </p:cNvSpPr>
          <p:nvPr>
            <p:ph type="sldNum" sz="quarter" idx="12"/>
          </p:nvPr>
        </p:nvSpPr>
        <p:spPr/>
        <p:txBody>
          <a:bodyPr/>
          <a:lstStyle/>
          <a:p>
            <a:fld id="{4EBE0A51-9DC7-439E-A840-7F281693B282}" type="slidenum">
              <a:rPr lang="en-US" smtClean="0"/>
              <a:t>16</a:t>
            </a:fld>
            <a:endParaRPr lang="en-US"/>
          </a:p>
        </p:txBody>
      </p:sp>
    </p:spTree>
    <p:extLst>
      <p:ext uri="{BB962C8B-B14F-4D97-AF65-F5344CB8AC3E}">
        <p14:creationId xmlns:p14="http://schemas.microsoft.com/office/powerpoint/2010/main" val="231244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2" name="Slide Number Placeholder 1">
            <a:extLst>
              <a:ext uri="{FF2B5EF4-FFF2-40B4-BE49-F238E27FC236}">
                <a16:creationId xmlns:a16="http://schemas.microsoft.com/office/drawing/2014/main" id="{E9C99250-432C-4CCD-89CA-A10415D27A50}"/>
              </a:ext>
            </a:extLst>
          </p:cNvPr>
          <p:cNvSpPr>
            <a:spLocks noGrp="1"/>
          </p:cNvSpPr>
          <p:nvPr>
            <p:ph type="sldNum" sz="quarter" idx="12"/>
          </p:nvPr>
        </p:nvSpPr>
        <p:spPr/>
        <p:txBody>
          <a:bodyPr/>
          <a:lstStyle/>
          <a:p>
            <a:fld id="{4EBE0A51-9DC7-439E-A840-7F281693B282}" type="slidenum">
              <a:rPr lang="en-US" smtClean="0"/>
              <a:t>17</a:t>
            </a:fld>
            <a:endParaRPr lang="en-US"/>
          </a:p>
        </p:txBody>
      </p:sp>
    </p:spTree>
    <p:extLst>
      <p:ext uri="{BB962C8B-B14F-4D97-AF65-F5344CB8AC3E}">
        <p14:creationId xmlns:p14="http://schemas.microsoft.com/office/powerpoint/2010/main" val="2038528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4" y="1169581"/>
              <a:ext cx="5628174" cy="2065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1265275"/>
              <a:ext cx="2785992" cy="4006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149456" y="3079853"/>
              <a:ext cx="4047503" cy="2231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cxnSp>
        <p:nvCxnSpPr>
          <p:cNvPr id="26" name="Straight Arrow Connector 25">
            <a:extLst>
              <a:ext uri="{FF2B5EF4-FFF2-40B4-BE49-F238E27FC236}">
                <a16:creationId xmlns:a16="http://schemas.microsoft.com/office/drawing/2014/main" id="{7A9A8A3E-AB3D-48A9-97AF-7D680AE9E33C}"/>
              </a:ext>
            </a:extLst>
          </p:cNvPr>
          <p:cNvCxnSpPr/>
          <p:nvPr/>
        </p:nvCxnSpPr>
        <p:spPr>
          <a:xfrm flipV="1">
            <a:off x="914400" y="893135"/>
            <a:ext cx="2211572" cy="4379049"/>
          </a:xfrm>
          <a:prstGeom prst="straightConnector1">
            <a:avLst/>
          </a:prstGeom>
          <a:ln w="28575">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0111B23-C225-4485-AB27-6907B0DF7FAB}"/>
              </a:ext>
            </a:extLst>
          </p:cNvPr>
          <p:cNvSpPr>
            <a:spLocks noGrp="1"/>
          </p:cNvSpPr>
          <p:nvPr>
            <p:ph type="sldNum" sz="quarter" idx="12"/>
          </p:nvPr>
        </p:nvSpPr>
        <p:spPr/>
        <p:txBody>
          <a:bodyPr/>
          <a:lstStyle/>
          <a:p>
            <a:fld id="{4EBE0A51-9DC7-439E-A840-7F281693B282}" type="slidenum">
              <a:rPr lang="en-US" smtClean="0"/>
              <a:t>18</a:t>
            </a:fld>
            <a:endParaRPr lang="en-US"/>
          </a:p>
        </p:txBody>
      </p:sp>
    </p:spTree>
    <p:extLst>
      <p:ext uri="{BB962C8B-B14F-4D97-AF65-F5344CB8AC3E}">
        <p14:creationId xmlns:p14="http://schemas.microsoft.com/office/powerpoint/2010/main" val="873895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3" y="1833949"/>
              <a:ext cx="5720153"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500685" y="4464721"/>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6C0867E4-AB4A-4EAB-9B26-AB65AD0AC60F}"/>
              </a:ext>
            </a:extLst>
          </p:cNvPr>
          <p:cNvSpPr>
            <a:spLocks noGrp="1"/>
          </p:cNvSpPr>
          <p:nvPr>
            <p:ph type="sldNum" sz="quarter" idx="12"/>
          </p:nvPr>
        </p:nvSpPr>
        <p:spPr/>
        <p:txBody>
          <a:bodyPr/>
          <a:lstStyle/>
          <a:p>
            <a:fld id="{4EBE0A51-9DC7-439E-A840-7F281693B282}" type="slidenum">
              <a:rPr lang="en-US" smtClean="0"/>
              <a:t>19</a:t>
            </a:fld>
            <a:endParaRPr lang="en-US"/>
          </a:p>
        </p:txBody>
      </p:sp>
    </p:spTree>
    <p:extLst>
      <p:ext uri="{BB962C8B-B14F-4D97-AF65-F5344CB8AC3E}">
        <p14:creationId xmlns:p14="http://schemas.microsoft.com/office/powerpoint/2010/main" val="267231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
        <p:nvSpPr>
          <p:cNvPr id="17" name="Slide Number Placeholder 16">
            <a:extLst>
              <a:ext uri="{FF2B5EF4-FFF2-40B4-BE49-F238E27FC236}">
                <a16:creationId xmlns:a16="http://schemas.microsoft.com/office/drawing/2014/main" id="{DB52100F-401B-4EF9-9AD6-5782D0D29150}"/>
              </a:ext>
            </a:extLst>
          </p:cNvPr>
          <p:cNvSpPr>
            <a:spLocks noGrp="1"/>
          </p:cNvSpPr>
          <p:nvPr>
            <p:ph type="sldNum" sz="quarter" idx="12"/>
          </p:nvPr>
        </p:nvSpPr>
        <p:spPr/>
        <p:txBody>
          <a:bodyPr/>
          <a:lstStyle/>
          <a:p>
            <a:fld id="{4EBE0A51-9DC7-439E-A840-7F281693B282}" type="slidenum">
              <a:rPr lang="en-US" smtClean="0"/>
              <a:t>2</a:t>
            </a:fld>
            <a:endParaRPr lang="en-US" dirty="0"/>
          </a:p>
        </p:txBody>
      </p:sp>
    </p:spTree>
    <p:extLst>
      <p:ext uri="{BB962C8B-B14F-4D97-AF65-F5344CB8AC3E}">
        <p14:creationId xmlns:p14="http://schemas.microsoft.com/office/powerpoint/2010/main" val="3286178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DB768B7A-645A-4991-A1D8-27AF0CAC3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10" name="Rectangle 9">
            <a:extLst>
              <a:ext uri="{FF2B5EF4-FFF2-40B4-BE49-F238E27FC236}">
                <a16:creationId xmlns:a16="http://schemas.microsoft.com/office/drawing/2014/main" id="{A35338DE-02D6-447F-945E-CF7855CF5650}"/>
              </a:ext>
            </a:extLst>
          </p:cNvPr>
          <p:cNvSpPr/>
          <p:nvPr/>
        </p:nvSpPr>
        <p:spPr>
          <a:xfrm>
            <a:off x="4919324" y="1833949"/>
            <a:ext cx="5702602"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2DB2B4-4C45-4491-B79E-DE61EE6C2BF0}"/>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200700-8FD7-4A3F-BE36-E72C2104B3B7}"/>
              </a:ext>
            </a:extLst>
          </p:cNvPr>
          <p:cNvSpPr/>
          <p:nvPr/>
        </p:nvSpPr>
        <p:spPr>
          <a:xfrm>
            <a:off x="7500685" y="4475354"/>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459EC96-4A6D-4913-BC88-D9752C9EE794}"/>
              </a:ext>
            </a:extLst>
          </p:cNvPr>
          <p:cNvSpPr>
            <a:spLocks noGrp="1"/>
          </p:cNvSpPr>
          <p:nvPr>
            <p:ph type="sldNum" sz="quarter" idx="12"/>
          </p:nvPr>
        </p:nvSpPr>
        <p:spPr/>
        <p:txBody>
          <a:bodyPr/>
          <a:lstStyle/>
          <a:p>
            <a:fld id="{4EBE0A51-9DC7-439E-A840-7F281693B282}" type="slidenum">
              <a:rPr lang="en-US" smtClean="0"/>
              <a:t>20</a:t>
            </a:fld>
            <a:endParaRPr lang="en-US"/>
          </a:p>
        </p:txBody>
      </p:sp>
    </p:spTree>
    <p:extLst>
      <p:ext uri="{BB962C8B-B14F-4D97-AF65-F5344CB8AC3E}">
        <p14:creationId xmlns:p14="http://schemas.microsoft.com/office/powerpoint/2010/main" val="346282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612D-7893-487D-8B5E-7DC35E193EAA}"/>
              </a:ext>
            </a:extLst>
          </p:cNvPr>
          <p:cNvSpPr>
            <a:spLocks noGrp="1"/>
          </p:cNvSpPr>
          <p:nvPr>
            <p:ph idx="1"/>
          </p:nvPr>
        </p:nvSpPr>
        <p:spPr/>
        <p:txBody>
          <a:bodyPr/>
          <a:lstStyle/>
          <a:p>
            <a:endParaRPr lang="en-US"/>
          </a:p>
        </p:txBody>
      </p:sp>
      <p:pic>
        <p:nvPicPr>
          <p:cNvPr id="9" name="Picture 8" descr="Chart&#10;&#10;Description automatically generated">
            <a:extLst>
              <a:ext uri="{FF2B5EF4-FFF2-40B4-BE49-F238E27FC236}">
                <a16:creationId xmlns:a16="http://schemas.microsoft.com/office/drawing/2014/main" id="{C4922B21-D73C-4A6C-B50C-C641C002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2" name="Slide Number Placeholder 1">
            <a:extLst>
              <a:ext uri="{FF2B5EF4-FFF2-40B4-BE49-F238E27FC236}">
                <a16:creationId xmlns:a16="http://schemas.microsoft.com/office/drawing/2014/main" id="{EF1CD9AF-3976-452A-AA94-6FDC14886713}"/>
              </a:ext>
            </a:extLst>
          </p:cNvPr>
          <p:cNvSpPr>
            <a:spLocks noGrp="1"/>
          </p:cNvSpPr>
          <p:nvPr>
            <p:ph type="sldNum" sz="quarter" idx="12"/>
          </p:nvPr>
        </p:nvSpPr>
        <p:spPr/>
        <p:txBody>
          <a:bodyPr/>
          <a:lstStyle/>
          <a:p>
            <a:fld id="{4EBE0A51-9DC7-439E-A840-7F281693B282}" type="slidenum">
              <a:rPr lang="en-US" smtClean="0"/>
              <a:t>21</a:t>
            </a:fld>
            <a:endParaRPr lang="en-US"/>
          </a:p>
        </p:txBody>
      </p:sp>
    </p:spTree>
    <p:extLst>
      <p:ext uri="{BB962C8B-B14F-4D97-AF65-F5344CB8AC3E}">
        <p14:creationId xmlns:p14="http://schemas.microsoft.com/office/powerpoint/2010/main" val="244510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3CFA7EF2-A67A-474A-BF6A-4DA82EF02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F10B5F-5A0E-4066-8464-D30435B990E9}"/>
              </a:ext>
            </a:extLst>
          </p:cNvPr>
          <p:cNvSpPr>
            <a:spLocks noGrp="1"/>
          </p:cNvSpPr>
          <p:nvPr>
            <p:ph type="sldNum" sz="quarter" idx="12"/>
          </p:nvPr>
        </p:nvSpPr>
        <p:spPr/>
        <p:txBody>
          <a:bodyPr/>
          <a:lstStyle/>
          <a:p>
            <a:fld id="{4EBE0A51-9DC7-439E-A840-7F281693B282}" type="slidenum">
              <a:rPr lang="en-US" smtClean="0"/>
              <a:t>22</a:t>
            </a:fld>
            <a:endParaRPr lang="en-US"/>
          </a:p>
        </p:txBody>
      </p:sp>
    </p:spTree>
    <p:extLst>
      <p:ext uri="{BB962C8B-B14F-4D97-AF65-F5344CB8AC3E}">
        <p14:creationId xmlns:p14="http://schemas.microsoft.com/office/powerpoint/2010/main" val="14308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FD04EA-1636-4001-BEEE-8B89D240D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E5364D1-8494-49AF-A8BB-CDF932118BE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4DBED6-D395-48A4-81C5-47FC3CA5D4F7}"/>
              </a:ext>
            </a:extLst>
          </p:cNvPr>
          <p:cNvSpPr>
            <a:spLocks noGrp="1"/>
          </p:cNvSpPr>
          <p:nvPr>
            <p:ph type="sldNum" sz="quarter" idx="12"/>
          </p:nvPr>
        </p:nvSpPr>
        <p:spPr/>
        <p:txBody>
          <a:bodyPr/>
          <a:lstStyle/>
          <a:p>
            <a:fld id="{4EBE0A51-9DC7-439E-A840-7F281693B282}" type="slidenum">
              <a:rPr lang="en-US" smtClean="0"/>
              <a:t>23</a:t>
            </a:fld>
            <a:endParaRPr lang="en-US"/>
          </a:p>
        </p:txBody>
      </p:sp>
    </p:spTree>
    <p:extLst>
      <p:ext uri="{BB962C8B-B14F-4D97-AF65-F5344CB8AC3E}">
        <p14:creationId xmlns:p14="http://schemas.microsoft.com/office/powerpoint/2010/main" val="2099468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181AF37E-6565-472B-A964-8994198F7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3" y="568887"/>
            <a:ext cx="10625011" cy="5720224"/>
          </a:xfrm>
          <a:prstGeom prst="rect">
            <a:avLst/>
          </a:prstGeom>
        </p:spPr>
      </p:pic>
      <p:pic>
        <p:nvPicPr>
          <p:cNvPr id="8" name="Picture 2" descr="Free Droplets Png, Download Free Droplets Png png images, Free ClipArts on  Clipart Library">
            <a:extLst>
              <a:ext uri="{FF2B5EF4-FFF2-40B4-BE49-F238E27FC236}">
                <a16:creationId xmlns:a16="http://schemas.microsoft.com/office/drawing/2014/main" id="{61AF0A1D-0017-403B-AF37-0BFADC675B4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54A37F1-7AA0-4846-92AA-7B18F0D86F4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0215FE4-3370-4D26-B7B2-CA2D6C9E0066}"/>
              </a:ext>
            </a:extLst>
          </p:cNvPr>
          <p:cNvSpPr>
            <a:spLocks noGrp="1"/>
          </p:cNvSpPr>
          <p:nvPr>
            <p:ph type="sldNum" sz="quarter" idx="12"/>
          </p:nvPr>
        </p:nvSpPr>
        <p:spPr/>
        <p:txBody>
          <a:bodyPr/>
          <a:lstStyle/>
          <a:p>
            <a:fld id="{4EBE0A51-9DC7-439E-A840-7F281693B282}" type="slidenum">
              <a:rPr lang="en-US" smtClean="0"/>
              <a:t>24</a:t>
            </a:fld>
            <a:endParaRPr lang="en-US"/>
          </a:p>
        </p:txBody>
      </p:sp>
    </p:spTree>
    <p:extLst>
      <p:ext uri="{BB962C8B-B14F-4D97-AF65-F5344CB8AC3E}">
        <p14:creationId xmlns:p14="http://schemas.microsoft.com/office/powerpoint/2010/main" val="169122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
        <p:nvSpPr>
          <p:cNvPr id="17" name="Slide Number Placeholder 16">
            <a:extLst>
              <a:ext uri="{FF2B5EF4-FFF2-40B4-BE49-F238E27FC236}">
                <a16:creationId xmlns:a16="http://schemas.microsoft.com/office/drawing/2014/main" id="{B690080F-C2EA-4BA5-A0A0-B74782387F26}"/>
              </a:ext>
            </a:extLst>
          </p:cNvPr>
          <p:cNvSpPr>
            <a:spLocks noGrp="1"/>
          </p:cNvSpPr>
          <p:nvPr>
            <p:ph type="sldNum" sz="quarter" idx="12"/>
          </p:nvPr>
        </p:nvSpPr>
        <p:spPr/>
        <p:txBody>
          <a:bodyPr/>
          <a:lstStyle/>
          <a:p>
            <a:fld id="{4EBE0A51-9DC7-439E-A840-7F281693B282}" type="slidenum">
              <a:rPr lang="en-US" smtClean="0"/>
              <a:t>25</a:t>
            </a:fld>
            <a:endParaRPr lang="en-US"/>
          </a:p>
        </p:txBody>
      </p:sp>
    </p:spTree>
    <p:extLst>
      <p:ext uri="{BB962C8B-B14F-4D97-AF65-F5344CB8AC3E}">
        <p14:creationId xmlns:p14="http://schemas.microsoft.com/office/powerpoint/2010/main" val="337220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sp>
        <p:nvSpPr>
          <p:cNvPr id="2" name="Rectangle 1">
            <a:extLst>
              <a:ext uri="{FF2B5EF4-FFF2-40B4-BE49-F238E27FC236}">
                <a16:creationId xmlns:a16="http://schemas.microsoft.com/office/drawing/2014/main" id="{F411DE0A-2C1B-4E7C-9AD6-03319DB6A6E9}"/>
              </a:ext>
            </a:extLst>
          </p:cNvPr>
          <p:cNvSpPr/>
          <p:nvPr/>
        </p:nvSpPr>
        <p:spPr>
          <a:xfrm>
            <a:off x="6760937" y="728326"/>
            <a:ext cx="4333731" cy="4981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F3B4A8-B457-4ACC-B6A9-9459DD7CB6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3" name="Slide Number Placeholder 2">
            <a:extLst>
              <a:ext uri="{FF2B5EF4-FFF2-40B4-BE49-F238E27FC236}">
                <a16:creationId xmlns:a16="http://schemas.microsoft.com/office/drawing/2014/main" id="{FF8B986C-DD53-4507-9A44-BBE86408A120}"/>
              </a:ext>
            </a:extLst>
          </p:cNvPr>
          <p:cNvSpPr>
            <a:spLocks noGrp="1"/>
          </p:cNvSpPr>
          <p:nvPr>
            <p:ph type="sldNum" sz="quarter" idx="12"/>
          </p:nvPr>
        </p:nvSpPr>
        <p:spPr/>
        <p:txBody>
          <a:bodyPr/>
          <a:lstStyle/>
          <a:p>
            <a:fld id="{4EBE0A51-9DC7-439E-A840-7F281693B282}" type="slidenum">
              <a:rPr lang="en-US" smtClean="0"/>
              <a:t>26</a:t>
            </a:fld>
            <a:endParaRPr lang="en-US"/>
          </a:p>
        </p:txBody>
      </p:sp>
    </p:spTree>
    <p:extLst>
      <p:ext uri="{BB962C8B-B14F-4D97-AF65-F5344CB8AC3E}">
        <p14:creationId xmlns:p14="http://schemas.microsoft.com/office/powerpoint/2010/main" val="3226937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3" name="Picture 2">
            <a:extLst>
              <a:ext uri="{FF2B5EF4-FFF2-40B4-BE49-F238E27FC236}">
                <a16:creationId xmlns:a16="http://schemas.microsoft.com/office/drawing/2014/main" id="{047727D9-4805-4E3C-AD5F-A744FCFC98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2" name="Slide Number Placeholder 1">
            <a:extLst>
              <a:ext uri="{FF2B5EF4-FFF2-40B4-BE49-F238E27FC236}">
                <a16:creationId xmlns:a16="http://schemas.microsoft.com/office/drawing/2014/main" id="{9A3B30EE-09F2-496D-A58A-44A2413ABC4A}"/>
              </a:ext>
            </a:extLst>
          </p:cNvPr>
          <p:cNvSpPr>
            <a:spLocks noGrp="1"/>
          </p:cNvSpPr>
          <p:nvPr>
            <p:ph type="sldNum" sz="quarter" idx="12"/>
          </p:nvPr>
        </p:nvSpPr>
        <p:spPr/>
        <p:txBody>
          <a:bodyPr/>
          <a:lstStyle/>
          <a:p>
            <a:fld id="{4EBE0A51-9DC7-439E-A840-7F281693B282}" type="slidenum">
              <a:rPr lang="en-US" smtClean="0"/>
              <a:t>27</a:t>
            </a:fld>
            <a:endParaRPr lang="en-US"/>
          </a:p>
        </p:txBody>
      </p:sp>
    </p:spTree>
    <p:extLst>
      <p:ext uri="{BB962C8B-B14F-4D97-AF65-F5344CB8AC3E}">
        <p14:creationId xmlns:p14="http://schemas.microsoft.com/office/powerpoint/2010/main" val="1666407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090711" cy="1384995"/>
          </a:xfrm>
          <a:prstGeom prst="rect">
            <a:avLst/>
          </a:prstGeom>
          <a:noFill/>
        </p:spPr>
        <p:txBody>
          <a:bodyPr wrap="none" rtlCol="0">
            <a:spAutoFit/>
          </a:bodyPr>
          <a:lstStyle/>
          <a:p>
            <a:pPr marL="457200" indent="-457200">
              <a:buFontTx/>
              <a:buChar char="-"/>
            </a:pPr>
            <a:r>
              <a:rPr lang="en-US" sz="2800" i="1" dirty="0">
                <a:solidFill>
                  <a:srgbClr val="00B2EE"/>
                </a:solidFill>
              </a:rPr>
              <a:t>Requires more nitrogen, yields less, higher risk of nitrate leaching</a:t>
            </a:r>
          </a:p>
          <a:p>
            <a:pPr marL="457200" indent="-457200">
              <a:buFontTx/>
              <a:buChar char="-"/>
            </a:pPr>
            <a:r>
              <a:rPr lang="en-US" sz="2800" i="1" dirty="0">
                <a:solidFill>
                  <a:srgbClr val="00B2EE"/>
                </a:solidFill>
              </a:rPr>
              <a:t>Affects a large amount of land</a:t>
            </a:r>
          </a:p>
          <a:p>
            <a:pPr marL="457200" indent="-457200">
              <a:buFontTx/>
              <a:buChar char="-"/>
            </a:pPr>
            <a:r>
              <a:rPr lang="en-US" sz="2800" i="1" dirty="0">
                <a:solidFill>
                  <a:srgbClr val="00B2EE"/>
                </a:solidFill>
              </a:rPr>
              <a:t>We need a way to model it</a:t>
            </a:r>
          </a:p>
        </p:txBody>
      </p:sp>
      <p:sp>
        <p:nvSpPr>
          <p:cNvPr id="4" name="Slide Number Placeholder 3">
            <a:extLst>
              <a:ext uri="{FF2B5EF4-FFF2-40B4-BE49-F238E27FC236}">
                <a16:creationId xmlns:a16="http://schemas.microsoft.com/office/drawing/2014/main" id="{A04FC9DA-1F38-4B63-BF7E-163E3DFE7C13}"/>
              </a:ext>
            </a:extLst>
          </p:cNvPr>
          <p:cNvSpPr>
            <a:spLocks noGrp="1"/>
          </p:cNvSpPr>
          <p:nvPr>
            <p:ph type="sldNum" sz="quarter" idx="12"/>
          </p:nvPr>
        </p:nvSpPr>
        <p:spPr/>
        <p:txBody>
          <a:bodyPr/>
          <a:lstStyle/>
          <a:p>
            <a:fld id="{4EBE0A51-9DC7-439E-A840-7F281693B282}" type="slidenum">
              <a:rPr lang="en-US" smtClean="0"/>
              <a:t>28</a:t>
            </a:fld>
            <a:endParaRPr lang="en-US"/>
          </a:p>
        </p:txBody>
      </p:sp>
    </p:spTree>
    <p:extLst>
      <p:ext uri="{BB962C8B-B14F-4D97-AF65-F5344CB8AC3E}">
        <p14:creationId xmlns:p14="http://schemas.microsoft.com/office/powerpoint/2010/main" val="367884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1FD58641-F093-46CA-97CE-2F1E9C1209E0}"/>
              </a:ext>
            </a:extLst>
          </p:cNvPr>
          <p:cNvSpPr>
            <a:spLocks noGrp="1"/>
          </p:cNvSpPr>
          <p:nvPr>
            <p:ph type="sldNum" sz="quarter" idx="12"/>
          </p:nvPr>
        </p:nvSpPr>
        <p:spPr/>
        <p:txBody>
          <a:bodyPr/>
          <a:lstStyle/>
          <a:p>
            <a:fld id="{4EBE0A51-9DC7-439E-A840-7F281693B282}" type="slidenum">
              <a:rPr lang="en-US" smtClean="0"/>
              <a:t>29</a:t>
            </a:fld>
            <a:endParaRPr lang="en-US"/>
          </a:p>
        </p:txBody>
      </p:sp>
    </p:spTree>
    <p:extLst>
      <p:ext uri="{BB962C8B-B14F-4D97-AF65-F5344CB8AC3E}">
        <p14:creationId xmlns:p14="http://schemas.microsoft.com/office/powerpoint/2010/main" val="148951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r>
              <a:rPr lang="en-US" dirty="0"/>
              <a:t>Selected take-aways</a:t>
            </a:r>
          </a:p>
        </p:txBody>
      </p:sp>
      <p:sp>
        <p:nvSpPr>
          <p:cNvPr id="6" name="Slide Number Placeholder 5">
            <a:extLst>
              <a:ext uri="{FF2B5EF4-FFF2-40B4-BE49-F238E27FC236}">
                <a16:creationId xmlns:a16="http://schemas.microsoft.com/office/drawing/2014/main" id="{DBC89488-743C-46A0-83F7-235171E4245D}"/>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3</a:t>
            </a:fld>
            <a:endParaRPr lang="en-US"/>
          </a:p>
        </p:txBody>
      </p:sp>
    </p:spTree>
    <p:extLst>
      <p:ext uri="{BB962C8B-B14F-4D97-AF65-F5344CB8AC3E}">
        <p14:creationId xmlns:p14="http://schemas.microsoft.com/office/powerpoint/2010/main" val="169362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stretch>
              <a:fillRect/>
            </a:stretch>
          </p:blipFill>
          <p:spPr>
            <a:xfrm>
              <a:off x="7343462" y="2254469"/>
              <a:ext cx="1713661" cy="2238046"/>
            </a:xfrm>
            <a:prstGeom prst="rect">
              <a:avLst/>
            </a:prstGeom>
            <a:ln w="57150">
              <a:solidFill>
                <a:srgbClr val="FF4500"/>
              </a:solidFill>
            </a:ln>
          </p:spPr>
        </p:pic>
        <p:pic>
          <p:nvPicPr>
            <p:cNvPr id="5" name="Picture 4"/>
            <p:cNvPicPr>
              <a:picLocks noChangeAspect="1"/>
            </p:cNvPicPr>
            <p:nvPr/>
          </p:nvPicPr>
          <p:blipFill>
            <a:blip r:embed="rId6"/>
            <a:stretch>
              <a:fillRect/>
            </a:stretch>
          </p:blipFill>
          <p:spPr>
            <a:xfrm>
              <a:off x="7576563" y="2496131"/>
              <a:ext cx="1846536" cy="2395221"/>
            </a:xfrm>
            <a:prstGeom prst="rect">
              <a:avLst/>
            </a:prstGeom>
            <a:ln w="57150">
              <a:solidFill>
                <a:srgbClr val="FF4500"/>
              </a:solidFill>
            </a:ln>
          </p:spPr>
        </p:pic>
        <p:pic>
          <p:nvPicPr>
            <p:cNvPr id="6" name="Picture 5"/>
            <p:cNvPicPr>
              <a:picLocks noChangeAspect="1"/>
            </p:cNvPicPr>
            <p:nvPr/>
          </p:nvPicPr>
          <p:blipFill>
            <a:blip r:embed="rId7"/>
            <a:stretch>
              <a:fillRect/>
            </a:stretch>
          </p:blipFill>
          <p:spPr>
            <a:xfrm>
              <a:off x="7851227" y="2746863"/>
              <a:ext cx="1961496" cy="2551095"/>
            </a:xfrm>
            <a:prstGeom prst="rect">
              <a:avLst/>
            </a:prstGeom>
            <a:ln w="57150">
              <a:solidFill>
                <a:srgbClr val="FF4500"/>
              </a:solidFill>
            </a:ln>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1D63DBA5-FFF4-439E-B367-D88A9A76AB6B}"/>
              </a:ext>
            </a:extLst>
          </p:cNvPr>
          <p:cNvSpPr>
            <a:spLocks noGrp="1"/>
          </p:cNvSpPr>
          <p:nvPr>
            <p:ph type="sldNum" sz="quarter" idx="12"/>
          </p:nvPr>
        </p:nvSpPr>
        <p:spPr/>
        <p:txBody>
          <a:bodyPr/>
          <a:lstStyle/>
          <a:p>
            <a:fld id="{4EBE0A51-9DC7-439E-A840-7F281693B282}" type="slidenum">
              <a:rPr lang="en-US" smtClean="0"/>
              <a:t>30</a:t>
            </a:fld>
            <a:endParaRPr lang="en-US"/>
          </a:p>
        </p:txBody>
      </p:sp>
    </p:spTree>
    <p:extLst>
      <p:ext uri="{BB962C8B-B14F-4D97-AF65-F5344CB8AC3E}">
        <p14:creationId xmlns:p14="http://schemas.microsoft.com/office/powerpoint/2010/main" val="2034864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AF9892C3-66F5-46B4-94BA-1AC18031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9" y="386327"/>
            <a:ext cx="10953621" cy="6085344"/>
          </a:xfrm>
          <a:prstGeom prst="rect">
            <a:avLst/>
          </a:prstGeom>
        </p:spPr>
      </p:pic>
      <p:sp>
        <p:nvSpPr>
          <p:cNvPr id="2" name="Slide Number Placeholder 1">
            <a:extLst>
              <a:ext uri="{FF2B5EF4-FFF2-40B4-BE49-F238E27FC236}">
                <a16:creationId xmlns:a16="http://schemas.microsoft.com/office/drawing/2014/main" id="{D689DCA1-0362-472E-91D9-5096DFBB3E73}"/>
              </a:ext>
            </a:extLst>
          </p:cNvPr>
          <p:cNvSpPr>
            <a:spLocks noGrp="1"/>
          </p:cNvSpPr>
          <p:nvPr>
            <p:ph type="sldNum" sz="quarter" idx="12"/>
          </p:nvPr>
        </p:nvSpPr>
        <p:spPr/>
        <p:txBody>
          <a:bodyPr/>
          <a:lstStyle/>
          <a:p>
            <a:fld id="{4EBE0A51-9DC7-439E-A840-7F281693B282}" type="slidenum">
              <a:rPr lang="en-US" smtClean="0"/>
              <a:t>31</a:t>
            </a:fld>
            <a:endParaRPr lang="en-US"/>
          </a:p>
        </p:txBody>
      </p:sp>
    </p:spTree>
    <p:extLst>
      <p:ext uri="{BB962C8B-B14F-4D97-AF65-F5344CB8AC3E}">
        <p14:creationId xmlns:p14="http://schemas.microsoft.com/office/powerpoint/2010/main" val="402498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pic>
        <p:nvPicPr>
          <p:cNvPr id="9" name="Picture 8">
            <a:extLst>
              <a:ext uri="{FF2B5EF4-FFF2-40B4-BE49-F238E27FC236}">
                <a16:creationId xmlns:a16="http://schemas.microsoft.com/office/drawing/2014/main" id="{768AF6C8-BBA7-4646-A55F-EB1C50D7EBF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698" t="494" r="27050"/>
          <a:stretch/>
        </p:blipFill>
        <p:spPr>
          <a:xfrm>
            <a:off x="4478368" y="3260556"/>
            <a:ext cx="3224931" cy="3384088"/>
          </a:xfrm>
          <a:prstGeom prst="rect">
            <a:avLst/>
          </a:prstGeom>
          <a:ln w="57150">
            <a:solidFill>
              <a:srgbClr val="FF4500"/>
            </a:solidFill>
          </a:ln>
        </p:spPr>
      </p:pic>
      <p:pic>
        <p:nvPicPr>
          <p:cNvPr id="10" name="Picture 9">
            <a:extLst>
              <a:ext uri="{FF2B5EF4-FFF2-40B4-BE49-F238E27FC236}">
                <a16:creationId xmlns:a16="http://schemas.microsoft.com/office/drawing/2014/main" id="{6389C5AF-254C-4BDB-AF0E-E7A6EC18E647}"/>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sp>
        <p:nvSpPr>
          <p:cNvPr id="2" name="Slide Number Placeholder 1">
            <a:extLst>
              <a:ext uri="{FF2B5EF4-FFF2-40B4-BE49-F238E27FC236}">
                <a16:creationId xmlns:a16="http://schemas.microsoft.com/office/drawing/2014/main" id="{B7E1072F-0E92-47AD-8670-ECF95237C21A}"/>
              </a:ext>
            </a:extLst>
          </p:cNvPr>
          <p:cNvSpPr>
            <a:spLocks noGrp="1"/>
          </p:cNvSpPr>
          <p:nvPr>
            <p:ph type="sldNum" sz="quarter" idx="12"/>
          </p:nvPr>
        </p:nvSpPr>
        <p:spPr/>
        <p:txBody>
          <a:bodyPr/>
          <a:lstStyle/>
          <a:p>
            <a:fld id="{4EBE0A51-9DC7-439E-A840-7F281693B282}" type="slidenum">
              <a:rPr lang="en-US" smtClean="0"/>
              <a:t>32</a:t>
            </a:fld>
            <a:endParaRPr lang="en-US"/>
          </a:p>
        </p:txBody>
      </p:sp>
    </p:spTree>
    <p:extLst>
      <p:ext uri="{BB962C8B-B14F-4D97-AF65-F5344CB8AC3E}">
        <p14:creationId xmlns:p14="http://schemas.microsoft.com/office/powerpoint/2010/main" val="3568127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
        <p:nvSpPr>
          <p:cNvPr id="2" name="Slide Number Placeholder 1">
            <a:extLst>
              <a:ext uri="{FF2B5EF4-FFF2-40B4-BE49-F238E27FC236}">
                <a16:creationId xmlns:a16="http://schemas.microsoft.com/office/drawing/2014/main" id="{7CB0B9E4-7A77-4282-9DB9-6579DAC3FF5B}"/>
              </a:ext>
            </a:extLst>
          </p:cNvPr>
          <p:cNvSpPr>
            <a:spLocks noGrp="1"/>
          </p:cNvSpPr>
          <p:nvPr>
            <p:ph type="sldNum" sz="quarter" idx="12"/>
          </p:nvPr>
        </p:nvSpPr>
        <p:spPr/>
        <p:txBody>
          <a:bodyPr/>
          <a:lstStyle/>
          <a:p>
            <a:fld id="{4EBE0A51-9DC7-439E-A840-7F281693B282}" type="slidenum">
              <a:rPr lang="en-US" smtClean="0"/>
              <a:t>33</a:t>
            </a:fld>
            <a:endParaRPr lang="en-US"/>
          </a:p>
        </p:txBody>
      </p:sp>
    </p:spTree>
    <p:extLst>
      <p:ext uri="{BB962C8B-B14F-4D97-AF65-F5344CB8AC3E}">
        <p14:creationId xmlns:p14="http://schemas.microsoft.com/office/powerpoint/2010/main" val="1818969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chemeClr val="tx2"/>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5F0AB81-C6F3-48E1-9AD5-45A529B3CDA6}"/>
              </a:ext>
            </a:extLst>
          </p:cNvPr>
          <p:cNvSpPr>
            <a:spLocks noGrp="1"/>
          </p:cNvSpPr>
          <p:nvPr>
            <p:ph type="sldNum" sz="quarter" idx="12"/>
          </p:nvPr>
        </p:nvSpPr>
        <p:spPr/>
        <p:txBody>
          <a:bodyPr/>
          <a:lstStyle/>
          <a:p>
            <a:fld id="{4EBE0A51-9DC7-439E-A840-7F281693B282}" type="slidenum">
              <a:rPr lang="en-US" smtClean="0"/>
              <a:t>34</a:t>
            </a:fld>
            <a:endParaRPr lang="en-US"/>
          </a:p>
        </p:txBody>
      </p:sp>
    </p:spTree>
    <p:extLst>
      <p:ext uri="{BB962C8B-B14F-4D97-AF65-F5344CB8AC3E}">
        <p14:creationId xmlns:p14="http://schemas.microsoft.com/office/powerpoint/2010/main" val="1085310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6" y="638070"/>
            <a:ext cx="11448707" cy="5275385"/>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096" y="5154695"/>
            <a:ext cx="3145135" cy="1693257"/>
          </a:xfrm>
          <a:prstGeom prst="rect">
            <a:avLst/>
          </a:prstGeom>
          <a:ln>
            <a:solidFill>
              <a:schemeClr val="tx2"/>
            </a:solidFill>
          </a:ln>
        </p:spPr>
      </p:pic>
      <p:pic>
        <p:nvPicPr>
          <p:cNvPr id="7"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ChangeAspect="1"/>
          </p:cNvPicPr>
          <p:nvPr/>
        </p:nvPicPr>
        <p:blipFill rotWithShape="1">
          <a:blip r:embed="rId4">
            <a:extLst>
              <a:ext uri="{28A0092B-C50C-407E-A947-70E740481C1C}">
                <a14:useLocalDpi xmlns:a14="http://schemas.microsoft.com/office/drawing/2010/main" val="0"/>
              </a:ext>
            </a:extLst>
          </a:blip>
          <a:srcRect l="8290" t="38542" r="80720" b="51834"/>
          <a:stretch/>
        </p:blipFill>
        <p:spPr>
          <a:xfrm>
            <a:off x="634728" y="3176959"/>
            <a:ext cx="1145512" cy="462224"/>
          </a:xfrm>
          <a:prstGeom prst="rect">
            <a:avLst/>
          </a:prstGeom>
        </p:spPr>
      </p:pic>
      <p:sp>
        <p:nvSpPr>
          <p:cNvPr id="4" name="Slide Number Placeholder 3">
            <a:extLst>
              <a:ext uri="{FF2B5EF4-FFF2-40B4-BE49-F238E27FC236}">
                <a16:creationId xmlns:a16="http://schemas.microsoft.com/office/drawing/2014/main" id="{4FFE1544-D256-42B1-A053-C225D62B5741}"/>
              </a:ext>
            </a:extLst>
          </p:cNvPr>
          <p:cNvSpPr>
            <a:spLocks noGrp="1"/>
          </p:cNvSpPr>
          <p:nvPr>
            <p:ph type="sldNum" sz="quarter" idx="12"/>
          </p:nvPr>
        </p:nvSpPr>
        <p:spPr/>
        <p:txBody>
          <a:bodyPr/>
          <a:lstStyle/>
          <a:p>
            <a:fld id="{4EBE0A51-9DC7-439E-A840-7F281693B282}" type="slidenum">
              <a:rPr lang="en-US" smtClean="0"/>
              <a:t>35</a:t>
            </a:fld>
            <a:endParaRPr lang="en-US"/>
          </a:p>
        </p:txBody>
      </p:sp>
    </p:spTree>
    <p:extLst>
      <p:ext uri="{BB962C8B-B14F-4D97-AF65-F5344CB8AC3E}">
        <p14:creationId xmlns:p14="http://schemas.microsoft.com/office/powerpoint/2010/main" val="318178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
        <p:nvSpPr>
          <p:cNvPr id="2" name="Slide Number Placeholder 1">
            <a:extLst>
              <a:ext uri="{FF2B5EF4-FFF2-40B4-BE49-F238E27FC236}">
                <a16:creationId xmlns:a16="http://schemas.microsoft.com/office/drawing/2014/main" id="{47D2C6CF-AE60-4086-9337-45DC406544F2}"/>
              </a:ext>
            </a:extLst>
          </p:cNvPr>
          <p:cNvSpPr>
            <a:spLocks noGrp="1"/>
          </p:cNvSpPr>
          <p:nvPr>
            <p:ph type="sldNum" sz="quarter" idx="12"/>
          </p:nvPr>
        </p:nvSpPr>
        <p:spPr/>
        <p:txBody>
          <a:bodyPr/>
          <a:lstStyle/>
          <a:p>
            <a:fld id="{4EBE0A51-9DC7-439E-A840-7F281693B282}" type="slidenum">
              <a:rPr lang="en-US" smtClean="0"/>
              <a:t>36</a:t>
            </a:fld>
            <a:endParaRPr lang="en-US"/>
          </a:p>
        </p:txBody>
      </p:sp>
    </p:spTree>
    <p:extLst>
      <p:ext uri="{BB962C8B-B14F-4D97-AF65-F5344CB8AC3E}">
        <p14:creationId xmlns:p14="http://schemas.microsoft.com/office/powerpoint/2010/main" val="2470745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
        <p:nvSpPr>
          <p:cNvPr id="4" name="TextBox 3">
            <a:extLst>
              <a:ext uri="{FF2B5EF4-FFF2-40B4-BE49-F238E27FC236}">
                <a16:creationId xmlns:a16="http://schemas.microsoft.com/office/drawing/2014/main" id="{9F47884B-9AE5-419A-91BC-2FC6961CBAD1}"/>
              </a:ext>
            </a:extLst>
          </p:cNvPr>
          <p:cNvSpPr txBox="1"/>
          <p:nvPr/>
        </p:nvSpPr>
        <p:spPr>
          <a:xfrm>
            <a:off x="5694066" y="1666043"/>
            <a:ext cx="3696846" cy="646331"/>
          </a:xfrm>
          <a:prstGeom prst="rect">
            <a:avLst/>
          </a:prstGeom>
          <a:noFill/>
        </p:spPr>
        <p:txBody>
          <a:bodyPr wrap="none" rtlCol="0">
            <a:spAutoFit/>
          </a:bodyPr>
          <a:lstStyle/>
          <a:p>
            <a:r>
              <a:rPr lang="en-US" sz="3600" i="1" dirty="0">
                <a:solidFill>
                  <a:srgbClr val="00B2EE"/>
                </a:solidFill>
              </a:rPr>
              <a:t>~10% yield penalty</a:t>
            </a:r>
            <a:endParaRPr lang="en-US" i="1" dirty="0">
              <a:solidFill>
                <a:srgbClr val="00B2EE"/>
              </a:solidFill>
            </a:endParaRPr>
          </a:p>
        </p:txBody>
      </p:sp>
      <p:sp>
        <p:nvSpPr>
          <p:cNvPr id="2" name="Slide Number Placeholder 1">
            <a:extLst>
              <a:ext uri="{FF2B5EF4-FFF2-40B4-BE49-F238E27FC236}">
                <a16:creationId xmlns:a16="http://schemas.microsoft.com/office/drawing/2014/main" id="{FF651B32-6F9F-4FF5-B517-99CAA00C97C2}"/>
              </a:ext>
            </a:extLst>
          </p:cNvPr>
          <p:cNvSpPr>
            <a:spLocks noGrp="1"/>
          </p:cNvSpPr>
          <p:nvPr>
            <p:ph type="sldNum" sz="quarter" idx="12"/>
          </p:nvPr>
        </p:nvSpPr>
        <p:spPr/>
        <p:txBody>
          <a:bodyPr/>
          <a:lstStyle/>
          <a:p>
            <a:fld id="{4EBE0A51-9DC7-439E-A840-7F281693B282}" type="slidenum">
              <a:rPr lang="en-US" smtClean="0"/>
              <a:t>37</a:t>
            </a:fld>
            <a:endParaRPr lang="en-US"/>
          </a:p>
        </p:txBody>
      </p:sp>
    </p:spTree>
    <p:extLst>
      <p:ext uri="{BB962C8B-B14F-4D97-AF65-F5344CB8AC3E}">
        <p14:creationId xmlns:p14="http://schemas.microsoft.com/office/powerpoint/2010/main" val="1896449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5872954" cy="1384995"/>
          </a:xfrm>
          <a:prstGeom prst="rect">
            <a:avLst/>
          </a:prstGeom>
          <a:noFill/>
        </p:spPr>
        <p:txBody>
          <a:bodyPr wrap="none" rtlCol="0">
            <a:spAutoFit/>
          </a:bodyPr>
          <a:lstStyle/>
          <a:p>
            <a:pPr marL="457200" indent="-457200">
              <a:buFontTx/>
              <a:buChar char="-"/>
            </a:pPr>
            <a:r>
              <a:rPr lang="en-US" sz="2800" i="1" dirty="0">
                <a:solidFill>
                  <a:srgbClr val="00B2EE"/>
                </a:solidFill>
              </a:rPr>
              <a:t>Effect does not compound over time</a:t>
            </a:r>
          </a:p>
          <a:p>
            <a:pPr marL="457200" indent="-457200">
              <a:buFontTx/>
              <a:buChar char="-"/>
            </a:pPr>
            <a:r>
              <a:rPr lang="en-US" sz="2800" i="1" dirty="0">
                <a:solidFill>
                  <a:srgbClr val="00B2EE"/>
                </a:solidFill>
              </a:rPr>
              <a:t>Exists in literature</a:t>
            </a:r>
          </a:p>
          <a:p>
            <a:pPr marL="457200" indent="-457200">
              <a:buFontTx/>
              <a:buChar char="-"/>
            </a:pPr>
            <a:r>
              <a:rPr lang="en-US" sz="2800" i="1" dirty="0">
                <a:solidFill>
                  <a:srgbClr val="00B2EE"/>
                </a:solidFill>
              </a:rPr>
              <a:t>Exists in our field sites</a:t>
            </a:r>
          </a:p>
        </p:txBody>
      </p:sp>
      <p:sp>
        <p:nvSpPr>
          <p:cNvPr id="4" name="Slide Number Placeholder 3">
            <a:extLst>
              <a:ext uri="{FF2B5EF4-FFF2-40B4-BE49-F238E27FC236}">
                <a16:creationId xmlns:a16="http://schemas.microsoft.com/office/drawing/2014/main" id="{2EBA5377-440B-4C95-8A95-D56EE62DFE42}"/>
              </a:ext>
            </a:extLst>
          </p:cNvPr>
          <p:cNvSpPr>
            <a:spLocks noGrp="1"/>
          </p:cNvSpPr>
          <p:nvPr>
            <p:ph type="sldNum" sz="quarter" idx="12"/>
          </p:nvPr>
        </p:nvSpPr>
        <p:spPr/>
        <p:txBody>
          <a:bodyPr/>
          <a:lstStyle/>
          <a:p>
            <a:fld id="{4EBE0A51-9DC7-439E-A840-7F281693B282}" type="slidenum">
              <a:rPr lang="en-US" smtClean="0"/>
              <a:t>38</a:t>
            </a:fld>
            <a:endParaRPr lang="en-US"/>
          </a:p>
        </p:txBody>
      </p:sp>
    </p:spTree>
    <p:extLst>
      <p:ext uri="{BB962C8B-B14F-4D97-AF65-F5344CB8AC3E}">
        <p14:creationId xmlns:p14="http://schemas.microsoft.com/office/powerpoint/2010/main" val="2654515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32793744"/>
              </p:ext>
            </p:extLst>
          </p:nvPr>
        </p:nvGraphicFramePr>
        <p:xfrm>
          <a:off x="1880859" y="366752"/>
          <a:ext cx="4350259" cy="5999473"/>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3BF43C0-E126-42E3-B2B7-44A71FD0207F}"/>
              </a:ext>
            </a:extLst>
          </p:cNvPr>
          <p:cNvSpPr>
            <a:spLocks noGrp="1"/>
          </p:cNvSpPr>
          <p:nvPr>
            <p:ph type="sldNum" sz="quarter" idx="12"/>
          </p:nvPr>
        </p:nvSpPr>
        <p:spPr/>
        <p:txBody>
          <a:bodyPr/>
          <a:lstStyle/>
          <a:p>
            <a:fld id="{4EBE0A51-9DC7-439E-A840-7F281693B282}" type="slidenum">
              <a:rPr lang="en-US" smtClean="0"/>
              <a:t>39</a:t>
            </a:fld>
            <a:endParaRPr lang="en-US"/>
          </a:p>
        </p:txBody>
      </p:sp>
    </p:spTree>
    <p:extLst>
      <p:ext uri="{BB962C8B-B14F-4D97-AF65-F5344CB8AC3E}">
        <p14:creationId xmlns:p14="http://schemas.microsoft.com/office/powerpoint/2010/main" val="350255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r>
              <a:rPr lang="en-US" dirty="0"/>
              <a:t>Selected take-aways</a:t>
            </a:r>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
        <p:nvSpPr>
          <p:cNvPr id="4" name="Slide Number Placeholder 3">
            <a:extLst>
              <a:ext uri="{FF2B5EF4-FFF2-40B4-BE49-F238E27FC236}">
                <a16:creationId xmlns:a16="http://schemas.microsoft.com/office/drawing/2014/main" id="{A4FF54CA-AC5E-4D73-81BB-55A25D3381A3}"/>
              </a:ext>
            </a:extLst>
          </p:cNvPr>
          <p:cNvSpPr>
            <a:spLocks noGrp="1"/>
          </p:cNvSpPr>
          <p:nvPr>
            <p:ph type="sldNum" sz="quarter" idx="12"/>
          </p:nvPr>
        </p:nvSpPr>
        <p:spPr/>
        <p:txBody>
          <a:bodyPr/>
          <a:lstStyle/>
          <a:p>
            <a:fld id="{4EBE0A51-9DC7-439E-A840-7F281693B282}" type="slidenum">
              <a:rPr lang="en-US" smtClean="0"/>
              <a:t>4</a:t>
            </a:fld>
            <a:endParaRPr lang="en-US"/>
          </a:p>
        </p:txBody>
      </p:sp>
    </p:spTree>
    <p:extLst>
      <p:ext uri="{BB962C8B-B14F-4D97-AF65-F5344CB8AC3E}">
        <p14:creationId xmlns:p14="http://schemas.microsoft.com/office/powerpoint/2010/main" val="1061059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2525A8D1-5BB1-47DB-97E7-27E2A224D58D}"/>
              </a:ext>
            </a:extLst>
          </p:cNvPr>
          <p:cNvSpPr>
            <a:spLocks noGrp="1"/>
          </p:cNvSpPr>
          <p:nvPr>
            <p:ph type="sldNum" sz="quarter" idx="12"/>
          </p:nvPr>
        </p:nvSpPr>
        <p:spPr/>
        <p:txBody>
          <a:bodyPr/>
          <a:lstStyle/>
          <a:p>
            <a:fld id="{4EBE0A51-9DC7-439E-A840-7F281693B282}" type="slidenum">
              <a:rPr lang="en-US" smtClean="0"/>
              <a:t>40</a:t>
            </a:fld>
            <a:endParaRPr lang="en-US"/>
          </a:p>
        </p:txBody>
      </p:sp>
    </p:spTree>
    <p:extLst>
      <p:ext uri="{BB962C8B-B14F-4D97-AF65-F5344CB8AC3E}">
        <p14:creationId xmlns:p14="http://schemas.microsoft.com/office/powerpoint/2010/main" val="1818782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87F5D-D440-4471-A488-1A18F8A06A7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14BE141-7F1C-4360-869D-5F7BB509A9DE}"/>
              </a:ext>
            </a:extLst>
          </p:cNvPr>
          <p:cNvSpPr>
            <a:spLocks noGrp="1"/>
          </p:cNvSpPr>
          <p:nvPr>
            <p:ph idx="1"/>
          </p:nvPr>
        </p:nvSpPr>
        <p:spPr/>
        <p:txBody>
          <a:bodyPr/>
          <a:lstStyle/>
          <a:p>
            <a:r>
              <a:rPr lang="en-US" dirty="0"/>
              <a:t>Open-source</a:t>
            </a:r>
          </a:p>
          <a:p>
            <a:r>
              <a:rPr lang="en-US" dirty="0"/>
              <a:t>Team of support</a:t>
            </a:r>
          </a:p>
          <a:p>
            <a:r>
              <a:rPr lang="en-US" dirty="0"/>
              <a:t>Used world-wide</a:t>
            </a:r>
          </a:p>
          <a:p>
            <a:r>
              <a:rPr lang="en-US" dirty="0"/>
              <a:t>Validated in Midwest</a:t>
            </a:r>
          </a:p>
          <a:p>
            <a:endParaRPr lang="en-US" dirty="0"/>
          </a:p>
        </p:txBody>
      </p:sp>
      <p:pic>
        <p:nvPicPr>
          <p:cNvPr id="3" name="Picture 2">
            <a:extLst>
              <a:ext uri="{FF2B5EF4-FFF2-40B4-BE49-F238E27FC236}">
                <a16:creationId xmlns:a16="http://schemas.microsoft.com/office/drawing/2014/main" id="{2D41E758-2553-4B24-A8AD-6F2FC830FA7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819273" y="1825625"/>
            <a:ext cx="5712050" cy="2275656"/>
          </a:xfrm>
          <a:prstGeom prst="rect">
            <a:avLst/>
          </a:prstGeom>
        </p:spPr>
      </p:pic>
      <p:sp>
        <p:nvSpPr>
          <p:cNvPr id="2" name="Slide Number Placeholder 1">
            <a:extLst>
              <a:ext uri="{FF2B5EF4-FFF2-40B4-BE49-F238E27FC236}">
                <a16:creationId xmlns:a16="http://schemas.microsoft.com/office/drawing/2014/main" id="{972191FB-3D04-464C-B141-928722FAEB4C}"/>
              </a:ext>
            </a:extLst>
          </p:cNvPr>
          <p:cNvSpPr>
            <a:spLocks noGrp="1"/>
          </p:cNvSpPr>
          <p:nvPr>
            <p:ph type="sldNum" sz="quarter" idx="12"/>
          </p:nvPr>
        </p:nvSpPr>
        <p:spPr/>
        <p:txBody>
          <a:bodyPr/>
          <a:lstStyle/>
          <a:p>
            <a:fld id="{4EBE0A51-9DC7-439E-A840-7F281693B282}" type="slidenum">
              <a:rPr lang="en-US" smtClean="0"/>
              <a:t>41</a:t>
            </a:fld>
            <a:endParaRPr lang="en-US"/>
          </a:p>
        </p:txBody>
      </p:sp>
    </p:spTree>
    <p:extLst>
      <p:ext uri="{BB962C8B-B14F-4D97-AF65-F5344CB8AC3E}">
        <p14:creationId xmlns:p14="http://schemas.microsoft.com/office/powerpoint/2010/main" val="225410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8691397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C4AD2865-B8DB-4CAD-B80B-414BD28A278C}"/>
              </a:ext>
            </a:extLst>
          </p:cNvPr>
          <p:cNvSpPr>
            <a:spLocks noGrp="1"/>
          </p:cNvSpPr>
          <p:nvPr>
            <p:ph type="sldNum" sz="quarter" idx="12"/>
          </p:nvPr>
        </p:nvSpPr>
        <p:spPr/>
        <p:txBody>
          <a:bodyPr/>
          <a:lstStyle/>
          <a:p>
            <a:fld id="{4EBE0A51-9DC7-439E-A840-7F281693B282}" type="slidenum">
              <a:rPr lang="en-US" smtClean="0"/>
              <a:t>42</a:t>
            </a:fld>
            <a:endParaRPr lang="en-US"/>
          </a:p>
        </p:txBody>
      </p:sp>
    </p:spTree>
    <p:extLst>
      <p:ext uri="{BB962C8B-B14F-4D97-AF65-F5344CB8AC3E}">
        <p14:creationId xmlns:p14="http://schemas.microsoft.com/office/powerpoint/2010/main" val="210099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02663732"/>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09F7F59-A8E2-4F48-876B-A7E8220D7F74}"/>
              </a:ext>
            </a:extLst>
          </p:cNvPr>
          <p:cNvSpPr>
            <a:spLocks noGrp="1"/>
          </p:cNvSpPr>
          <p:nvPr>
            <p:ph type="sldNum" sz="quarter" idx="12"/>
          </p:nvPr>
        </p:nvSpPr>
        <p:spPr/>
        <p:txBody>
          <a:bodyPr/>
          <a:lstStyle/>
          <a:p>
            <a:fld id="{4EBE0A51-9DC7-439E-A840-7F281693B282}" type="slidenum">
              <a:rPr lang="en-US" smtClean="0"/>
              <a:t>43</a:t>
            </a:fld>
            <a:endParaRPr lang="en-US"/>
          </a:p>
        </p:txBody>
      </p:sp>
    </p:spTree>
    <p:extLst>
      <p:ext uri="{BB962C8B-B14F-4D97-AF65-F5344CB8AC3E}">
        <p14:creationId xmlns:p14="http://schemas.microsoft.com/office/powerpoint/2010/main" val="1781558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638570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1"/>
                          </a:solidFill>
                          <a:effectLst/>
                        </a:rPr>
                        <a:t>Insufficient soil water recharge following</a:t>
                      </a:r>
                      <a:r>
                        <a:rPr lang="en-US" sz="2000" strike="sngStrike" baseline="0" dirty="0">
                          <a:solidFill>
                            <a:schemeClr val="bg1"/>
                          </a:solidFill>
                          <a:effectLst/>
                        </a:rPr>
                        <a:t> corn</a:t>
                      </a:r>
                      <a:endParaRPr lang="en-US" sz="2000" strike="sngStrik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E70B8687-EABC-44CB-BB0A-58A1A4B7B502}"/>
              </a:ext>
            </a:extLst>
          </p:cNvPr>
          <p:cNvSpPr>
            <a:spLocks noGrp="1"/>
          </p:cNvSpPr>
          <p:nvPr>
            <p:ph type="sldNum" sz="quarter" idx="12"/>
          </p:nvPr>
        </p:nvSpPr>
        <p:spPr/>
        <p:txBody>
          <a:bodyPr/>
          <a:lstStyle/>
          <a:p>
            <a:fld id="{4EBE0A51-9DC7-439E-A840-7F281693B282}" type="slidenum">
              <a:rPr lang="en-US" smtClean="0"/>
              <a:t>44</a:t>
            </a:fld>
            <a:endParaRPr lang="en-US"/>
          </a:p>
        </p:txBody>
      </p:sp>
    </p:spTree>
    <p:extLst>
      <p:ext uri="{BB962C8B-B14F-4D97-AF65-F5344CB8AC3E}">
        <p14:creationId xmlns:p14="http://schemas.microsoft.com/office/powerpoint/2010/main" val="3219808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059688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Altered nitrogen</a:t>
                      </a:r>
                      <a:r>
                        <a:rPr lang="en-US" sz="2000" baseline="0" dirty="0">
                          <a:solidFill>
                            <a:schemeClr val="bg1"/>
                          </a:solidFill>
                          <a:effectLst/>
                        </a:rPr>
                        <a:t> cycling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EC8B820E-9FB9-4F3E-83A5-BEA8B6CE0571}"/>
              </a:ext>
            </a:extLst>
          </p:cNvPr>
          <p:cNvSpPr>
            <a:spLocks noGrp="1"/>
          </p:cNvSpPr>
          <p:nvPr>
            <p:ph type="sldNum" sz="quarter" idx="12"/>
          </p:nvPr>
        </p:nvSpPr>
        <p:spPr/>
        <p:txBody>
          <a:bodyPr/>
          <a:lstStyle/>
          <a:p>
            <a:fld id="{4EBE0A51-9DC7-439E-A840-7F281693B282}" type="slidenum">
              <a:rPr lang="en-US" smtClean="0"/>
              <a:t>45</a:t>
            </a:fld>
            <a:endParaRPr lang="en-US"/>
          </a:p>
        </p:txBody>
      </p:sp>
    </p:spTree>
    <p:extLst>
      <p:ext uri="{BB962C8B-B14F-4D97-AF65-F5344CB8AC3E}">
        <p14:creationId xmlns:p14="http://schemas.microsoft.com/office/powerpoint/2010/main" val="3272892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7599230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Seedling death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72BAA9BE-3F8D-42D3-8BD1-2096915B49D8}"/>
              </a:ext>
            </a:extLst>
          </p:cNvPr>
          <p:cNvSpPr>
            <a:spLocks noGrp="1"/>
          </p:cNvSpPr>
          <p:nvPr>
            <p:ph type="sldNum" sz="quarter" idx="12"/>
          </p:nvPr>
        </p:nvSpPr>
        <p:spPr/>
        <p:txBody>
          <a:bodyPr/>
          <a:lstStyle/>
          <a:p>
            <a:fld id="{4EBE0A51-9DC7-439E-A840-7F281693B282}" type="slidenum">
              <a:rPr lang="en-US" smtClean="0"/>
              <a:t>46</a:t>
            </a:fld>
            <a:endParaRPr lang="en-US"/>
          </a:p>
        </p:txBody>
      </p:sp>
    </p:spTree>
    <p:extLst>
      <p:ext uri="{BB962C8B-B14F-4D97-AF65-F5344CB8AC3E}">
        <p14:creationId xmlns:p14="http://schemas.microsoft.com/office/powerpoint/2010/main" val="1664613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515611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Delayed emergence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026982AA-D300-484D-9323-D5306E0CFD7F}"/>
              </a:ext>
            </a:extLst>
          </p:cNvPr>
          <p:cNvSpPr>
            <a:spLocks noGrp="1"/>
          </p:cNvSpPr>
          <p:nvPr>
            <p:ph type="sldNum" sz="quarter" idx="12"/>
          </p:nvPr>
        </p:nvSpPr>
        <p:spPr/>
        <p:txBody>
          <a:bodyPr/>
          <a:lstStyle/>
          <a:p>
            <a:fld id="{4EBE0A51-9DC7-439E-A840-7F281693B282}" type="slidenum">
              <a:rPr lang="en-US" smtClean="0"/>
              <a:t>47</a:t>
            </a:fld>
            <a:endParaRPr lang="en-US"/>
          </a:p>
        </p:txBody>
      </p:sp>
    </p:spTree>
    <p:extLst>
      <p:ext uri="{BB962C8B-B14F-4D97-AF65-F5344CB8AC3E}">
        <p14:creationId xmlns:p14="http://schemas.microsoft.com/office/powerpoint/2010/main" val="2819730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99569656"/>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Foliar disease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02805FB4-2B79-4F34-A968-D29293E1DF46}"/>
              </a:ext>
            </a:extLst>
          </p:cNvPr>
          <p:cNvSpPr>
            <a:spLocks noGrp="1"/>
          </p:cNvSpPr>
          <p:nvPr>
            <p:ph type="sldNum" sz="quarter" idx="12"/>
          </p:nvPr>
        </p:nvSpPr>
        <p:spPr/>
        <p:txBody>
          <a:bodyPr/>
          <a:lstStyle/>
          <a:p>
            <a:fld id="{4EBE0A51-9DC7-439E-A840-7F281693B282}" type="slidenum">
              <a:rPr lang="en-US" smtClean="0"/>
              <a:t>48</a:t>
            </a:fld>
            <a:endParaRPr lang="en-US"/>
          </a:p>
        </p:txBody>
      </p:sp>
    </p:spTree>
    <p:extLst>
      <p:ext uri="{BB962C8B-B14F-4D97-AF65-F5344CB8AC3E}">
        <p14:creationId xmlns:p14="http://schemas.microsoft.com/office/powerpoint/2010/main" val="3119740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8023119"/>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1"/>
                          </a:solidFill>
                          <a:effectLst/>
                        </a:rPr>
                        <a:t>Compromised root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B8CD144-91F5-4C45-BE69-9B5DB93BD311}"/>
              </a:ext>
            </a:extLst>
          </p:cNvPr>
          <p:cNvSpPr>
            <a:spLocks noGrp="1"/>
          </p:cNvSpPr>
          <p:nvPr>
            <p:ph type="sldNum" sz="quarter" idx="12"/>
          </p:nvPr>
        </p:nvSpPr>
        <p:spPr/>
        <p:txBody>
          <a:bodyPr/>
          <a:lstStyle/>
          <a:p>
            <a:fld id="{4EBE0A51-9DC7-439E-A840-7F281693B282}" type="slidenum">
              <a:rPr lang="en-US" smtClean="0"/>
              <a:t>49</a:t>
            </a:fld>
            <a:endParaRPr lang="en-US"/>
          </a:p>
        </p:txBody>
      </p:sp>
    </p:spTree>
    <p:extLst>
      <p:ext uri="{BB962C8B-B14F-4D97-AF65-F5344CB8AC3E}">
        <p14:creationId xmlns:p14="http://schemas.microsoft.com/office/powerpoint/2010/main" val="3103818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
        <p:nvSpPr>
          <p:cNvPr id="4" name="Slide Number Placeholder 3">
            <a:extLst>
              <a:ext uri="{FF2B5EF4-FFF2-40B4-BE49-F238E27FC236}">
                <a16:creationId xmlns:a16="http://schemas.microsoft.com/office/drawing/2014/main" id="{A2A84BDA-30D1-4DD1-8A0F-6C6A2048CBC9}"/>
              </a:ext>
            </a:extLst>
          </p:cNvPr>
          <p:cNvSpPr>
            <a:spLocks noGrp="1"/>
          </p:cNvSpPr>
          <p:nvPr>
            <p:ph type="sldNum" sz="quarter" idx="12"/>
          </p:nvPr>
        </p:nvSpPr>
        <p:spPr/>
        <p:txBody>
          <a:bodyPr/>
          <a:lstStyle/>
          <a:p>
            <a:fld id="{4EBE0A51-9DC7-439E-A840-7F281693B282}" type="slidenum">
              <a:rPr lang="en-US" smtClean="0"/>
              <a:t>5</a:t>
            </a:fld>
            <a:endParaRPr lang="en-US"/>
          </a:p>
        </p:txBody>
      </p:sp>
    </p:spTree>
    <p:extLst>
      <p:ext uri="{BB962C8B-B14F-4D97-AF65-F5344CB8AC3E}">
        <p14:creationId xmlns:p14="http://schemas.microsoft.com/office/powerpoint/2010/main" val="1769036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0699964"/>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Compromised root function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18A69001-3A1E-4EC9-B09C-3CC9114090F2}"/>
              </a:ext>
            </a:extLst>
          </p:cNvPr>
          <p:cNvSpPr>
            <a:spLocks noGrp="1"/>
          </p:cNvSpPr>
          <p:nvPr>
            <p:ph type="sldNum" sz="quarter" idx="12"/>
          </p:nvPr>
        </p:nvSpPr>
        <p:spPr/>
        <p:txBody>
          <a:bodyPr/>
          <a:lstStyle/>
          <a:p>
            <a:fld id="{4EBE0A51-9DC7-439E-A840-7F281693B282}" type="slidenum">
              <a:rPr lang="en-US" smtClean="0"/>
              <a:t>50</a:t>
            </a:fld>
            <a:endParaRPr lang="en-US"/>
          </a:p>
        </p:txBody>
      </p:sp>
    </p:spTree>
    <p:extLst>
      <p:ext uri="{BB962C8B-B14F-4D97-AF65-F5344CB8AC3E}">
        <p14:creationId xmlns:p14="http://schemas.microsoft.com/office/powerpoint/2010/main" val="846854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635296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Decreased early plant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maximum kernel number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B60FF2AC-34C1-481E-A695-60144C433674}"/>
              </a:ext>
            </a:extLst>
          </p:cNvPr>
          <p:cNvSpPr>
            <a:spLocks noGrp="1"/>
          </p:cNvSpPr>
          <p:nvPr>
            <p:ph type="sldNum" sz="quarter" idx="12"/>
          </p:nvPr>
        </p:nvSpPr>
        <p:spPr/>
        <p:txBody>
          <a:bodyPr/>
          <a:lstStyle/>
          <a:p>
            <a:fld id="{4EBE0A51-9DC7-439E-A840-7F281693B282}" type="slidenum">
              <a:rPr lang="en-US" smtClean="0"/>
              <a:t>51</a:t>
            </a:fld>
            <a:endParaRPr lang="en-US"/>
          </a:p>
        </p:txBody>
      </p:sp>
    </p:spTree>
    <p:extLst>
      <p:ext uri="{BB962C8B-B14F-4D97-AF65-F5344CB8AC3E}">
        <p14:creationId xmlns:p14="http://schemas.microsoft.com/office/powerpoint/2010/main" val="2822153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3115340" y="422106"/>
            <a:ext cx="8091376"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FCBAAA-F71C-4047-9C32-D89BB9090AC5}"/>
              </a:ext>
            </a:extLst>
          </p:cNvPr>
          <p:cNvSpPr>
            <a:spLocks noGrp="1"/>
          </p:cNvSpPr>
          <p:nvPr>
            <p:ph type="sldNum" sz="quarter" idx="12"/>
          </p:nvPr>
        </p:nvSpPr>
        <p:spPr/>
        <p:txBody>
          <a:bodyPr/>
          <a:lstStyle/>
          <a:p>
            <a:fld id="{4EBE0A51-9DC7-439E-A840-7F281693B282}" type="slidenum">
              <a:rPr lang="en-US" smtClean="0"/>
              <a:t>52</a:t>
            </a:fld>
            <a:endParaRPr lang="en-US"/>
          </a:p>
        </p:txBody>
      </p:sp>
    </p:spTree>
    <p:extLst>
      <p:ext uri="{BB962C8B-B14F-4D97-AF65-F5344CB8AC3E}">
        <p14:creationId xmlns:p14="http://schemas.microsoft.com/office/powerpoint/2010/main" val="463657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4189228" y="422106"/>
            <a:ext cx="7017488"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4404FB5-90E2-47F5-B163-FB4A6E84A5E7}"/>
              </a:ext>
            </a:extLst>
          </p:cNvPr>
          <p:cNvSpPr>
            <a:spLocks noGrp="1"/>
          </p:cNvSpPr>
          <p:nvPr>
            <p:ph type="sldNum" sz="quarter" idx="12"/>
          </p:nvPr>
        </p:nvSpPr>
        <p:spPr/>
        <p:txBody>
          <a:bodyPr/>
          <a:lstStyle/>
          <a:p>
            <a:fld id="{4EBE0A51-9DC7-439E-A840-7F281693B282}" type="slidenum">
              <a:rPr lang="en-US" smtClean="0"/>
              <a:t>53</a:t>
            </a:fld>
            <a:endParaRPr lang="en-US"/>
          </a:p>
        </p:txBody>
      </p:sp>
    </p:spTree>
    <p:extLst>
      <p:ext uri="{BB962C8B-B14F-4D97-AF65-F5344CB8AC3E}">
        <p14:creationId xmlns:p14="http://schemas.microsoft.com/office/powerpoint/2010/main" val="1451135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5231218" y="422106"/>
            <a:ext cx="5975497"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059EBA7-A00B-43B8-8F99-B49C59D383E6}"/>
              </a:ext>
            </a:extLst>
          </p:cNvPr>
          <p:cNvSpPr>
            <a:spLocks noGrp="1"/>
          </p:cNvSpPr>
          <p:nvPr>
            <p:ph type="sldNum" sz="quarter" idx="12"/>
          </p:nvPr>
        </p:nvSpPr>
        <p:spPr/>
        <p:txBody>
          <a:bodyPr/>
          <a:lstStyle/>
          <a:p>
            <a:fld id="{4EBE0A51-9DC7-439E-A840-7F281693B282}" type="slidenum">
              <a:rPr lang="en-US" smtClean="0"/>
              <a:t>54</a:t>
            </a:fld>
            <a:endParaRPr lang="en-US"/>
          </a:p>
        </p:txBody>
      </p:sp>
    </p:spTree>
    <p:extLst>
      <p:ext uri="{BB962C8B-B14F-4D97-AF65-F5344CB8AC3E}">
        <p14:creationId xmlns:p14="http://schemas.microsoft.com/office/powerpoint/2010/main" val="2949980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65614FF-D190-44C0-8DDF-AC77E8C2170F}"/>
              </a:ext>
            </a:extLst>
          </p:cNvPr>
          <p:cNvSpPr>
            <a:spLocks noGrp="1"/>
          </p:cNvSpPr>
          <p:nvPr>
            <p:ph type="sldNum" sz="quarter" idx="12"/>
          </p:nvPr>
        </p:nvSpPr>
        <p:spPr/>
        <p:txBody>
          <a:bodyPr/>
          <a:lstStyle/>
          <a:p>
            <a:fld id="{4EBE0A51-9DC7-439E-A840-7F281693B282}" type="slidenum">
              <a:rPr lang="en-US" smtClean="0"/>
              <a:t>55</a:t>
            </a:fld>
            <a:endParaRPr lang="en-US"/>
          </a:p>
        </p:txBody>
      </p:sp>
    </p:spTree>
    <p:extLst>
      <p:ext uri="{BB962C8B-B14F-4D97-AF65-F5344CB8AC3E}">
        <p14:creationId xmlns:p14="http://schemas.microsoft.com/office/powerpoint/2010/main" val="96165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1A652D0E-C6BB-41CA-98C5-2E8806A3A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115AA79-FF3D-4E76-9F40-44BE5B7BB8DC}"/>
              </a:ext>
            </a:extLst>
          </p:cNvPr>
          <p:cNvSpPr>
            <a:spLocks noGrp="1"/>
          </p:cNvSpPr>
          <p:nvPr>
            <p:ph type="sldNum" sz="quarter" idx="12"/>
          </p:nvPr>
        </p:nvSpPr>
        <p:spPr/>
        <p:txBody>
          <a:bodyPr/>
          <a:lstStyle/>
          <a:p>
            <a:fld id="{4EBE0A51-9DC7-439E-A840-7F281693B282}" type="slidenum">
              <a:rPr lang="en-US" smtClean="0"/>
              <a:t>56</a:t>
            </a:fld>
            <a:endParaRPr lang="en-US"/>
          </a:p>
        </p:txBody>
      </p:sp>
    </p:spTree>
    <p:extLst>
      <p:ext uri="{BB962C8B-B14F-4D97-AF65-F5344CB8AC3E}">
        <p14:creationId xmlns:p14="http://schemas.microsoft.com/office/powerpoint/2010/main" val="3787818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Slide Number Placeholder 1">
            <a:extLst>
              <a:ext uri="{FF2B5EF4-FFF2-40B4-BE49-F238E27FC236}">
                <a16:creationId xmlns:a16="http://schemas.microsoft.com/office/drawing/2014/main" id="{AF83EEE3-7A62-4407-9FBD-4FF0F27B1503}"/>
              </a:ext>
            </a:extLst>
          </p:cNvPr>
          <p:cNvSpPr>
            <a:spLocks noGrp="1"/>
          </p:cNvSpPr>
          <p:nvPr>
            <p:ph type="sldNum" sz="quarter" idx="12"/>
          </p:nvPr>
        </p:nvSpPr>
        <p:spPr/>
        <p:txBody>
          <a:bodyPr/>
          <a:lstStyle/>
          <a:p>
            <a:fld id="{4EBE0A51-9DC7-439E-A840-7F281693B282}" type="slidenum">
              <a:rPr lang="en-US" smtClean="0"/>
              <a:t>57</a:t>
            </a:fld>
            <a:endParaRPr lang="en-US"/>
          </a:p>
        </p:txBody>
      </p:sp>
    </p:spTree>
    <p:extLst>
      <p:ext uri="{BB962C8B-B14F-4D97-AF65-F5344CB8AC3E}">
        <p14:creationId xmlns:p14="http://schemas.microsoft.com/office/powerpoint/2010/main" val="3797355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Rectangle 1">
            <a:extLst>
              <a:ext uri="{FF2B5EF4-FFF2-40B4-BE49-F238E27FC236}">
                <a16:creationId xmlns:a16="http://schemas.microsoft.com/office/drawing/2014/main" id="{05B9F3F4-37F2-41CF-8FC3-770612D376E8}"/>
              </a:ext>
            </a:extLst>
          </p:cNvPr>
          <p:cNvSpPr/>
          <p:nvPr/>
        </p:nvSpPr>
        <p:spPr>
          <a:xfrm>
            <a:off x="7347327" y="367280"/>
            <a:ext cx="2141621" cy="570234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639E90A-E8C0-4705-BF95-2FAC4B998900}"/>
              </a:ext>
            </a:extLst>
          </p:cNvPr>
          <p:cNvSpPr>
            <a:spLocks noGrp="1"/>
          </p:cNvSpPr>
          <p:nvPr>
            <p:ph type="sldNum" sz="quarter" idx="12"/>
          </p:nvPr>
        </p:nvSpPr>
        <p:spPr/>
        <p:txBody>
          <a:bodyPr/>
          <a:lstStyle/>
          <a:p>
            <a:fld id="{4EBE0A51-9DC7-439E-A840-7F281693B282}" type="slidenum">
              <a:rPr lang="en-US" smtClean="0"/>
              <a:t>58</a:t>
            </a:fld>
            <a:endParaRPr lang="en-US"/>
          </a:p>
        </p:txBody>
      </p:sp>
    </p:spTree>
    <p:extLst>
      <p:ext uri="{BB962C8B-B14F-4D97-AF65-F5344CB8AC3E}">
        <p14:creationId xmlns:p14="http://schemas.microsoft.com/office/powerpoint/2010/main" val="77505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8173841" cy="2062103"/>
          </a:xfrm>
          <a:prstGeom prst="rect">
            <a:avLst/>
          </a:prstGeom>
          <a:noFill/>
        </p:spPr>
        <p:txBody>
          <a:bodyPr wrap="none" rtlCol="0">
            <a:spAutoFit/>
          </a:bodyPr>
          <a:lstStyle/>
          <a:p>
            <a:pPr marL="457200" indent="-457200">
              <a:buFontTx/>
              <a:buChar char="-"/>
            </a:pPr>
            <a:r>
              <a:rPr lang="en-US" sz="3200" i="1" dirty="0">
                <a:solidFill>
                  <a:srgbClr val="00B2EE"/>
                </a:solidFill>
              </a:rPr>
              <a:t>Maximum rooting depth, specific root length </a:t>
            </a:r>
          </a:p>
          <a:p>
            <a:pPr marL="457200" indent="-457200">
              <a:buFontTx/>
              <a:buChar char="-"/>
            </a:pPr>
            <a:r>
              <a:rPr lang="en-US" sz="3200" i="1" dirty="0">
                <a:solidFill>
                  <a:srgbClr val="00B2EE"/>
                </a:solidFill>
              </a:rPr>
              <a:t>Growth analysis</a:t>
            </a:r>
          </a:p>
          <a:p>
            <a:pPr marL="457200" indent="-457200">
              <a:buFontTx/>
              <a:buChar char="-"/>
            </a:pPr>
            <a:r>
              <a:rPr lang="en-US" sz="3200" i="1" dirty="0">
                <a:solidFill>
                  <a:srgbClr val="00B2EE"/>
                </a:solidFill>
              </a:rPr>
              <a:t>Yield components</a:t>
            </a:r>
          </a:p>
          <a:p>
            <a:pPr marL="457200" indent="-457200">
              <a:buFontTx/>
              <a:buChar char="-"/>
            </a:pPr>
            <a:r>
              <a:rPr lang="en-US" sz="3200" i="1" dirty="0">
                <a:solidFill>
                  <a:srgbClr val="00B2EE"/>
                </a:solidFill>
              </a:rPr>
              <a:t>Surface residue at planting</a:t>
            </a:r>
          </a:p>
        </p:txBody>
      </p:sp>
      <p:sp>
        <p:nvSpPr>
          <p:cNvPr id="4" name="Slide Number Placeholder 3">
            <a:extLst>
              <a:ext uri="{FF2B5EF4-FFF2-40B4-BE49-F238E27FC236}">
                <a16:creationId xmlns:a16="http://schemas.microsoft.com/office/drawing/2014/main" id="{B0ECE790-5C15-41E2-8270-679095F36D49}"/>
              </a:ext>
            </a:extLst>
          </p:cNvPr>
          <p:cNvSpPr>
            <a:spLocks noGrp="1"/>
          </p:cNvSpPr>
          <p:nvPr>
            <p:ph type="sldNum" sz="quarter" idx="12"/>
          </p:nvPr>
        </p:nvSpPr>
        <p:spPr/>
        <p:txBody>
          <a:bodyPr/>
          <a:lstStyle/>
          <a:p>
            <a:fld id="{4EBE0A51-9DC7-439E-A840-7F281693B282}" type="slidenum">
              <a:rPr lang="en-US" smtClean="0"/>
              <a:t>59</a:t>
            </a:fld>
            <a:endParaRPr lang="en-US"/>
          </a:p>
        </p:txBody>
      </p:sp>
    </p:spTree>
    <p:extLst>
      <p:ext uri="{BB962C8B-B14F-4D97-AF65-F5344CB8AC3E}">
        <p14:creationId xmlns:p14="http://schemas.microsoft.com/office/powerpoint/2010/main" val="127648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A38A666F-59AA-4674-95C5-085838028F93}"/>
              </a:ext>
            </a:extLst>
          </p:cNvPr>
          <p:cNvSpPr>
            <a:spLocks noGrp="1"/>
          </p:cNvSpPr>
          <p:nvPr>
            <p:ph type="sldNum" sz="quarter" idx="12"/>
          </p:nvPr>
        </p:nvSpPr>
        <p:spPr/>
        <p:txBody>
          <a:bodyPr/>
          <a:lstStyle/>
          <a:p>
            <a:fld id="{4EBE0A51-9DC7-439E-A840-7F281693B282}" type="slidenum">
              <a:rPr lang="en-US" smtClean="0"/>
              <a:t>6</a:t>
            </a:fld>
            <a:endParaRPr lang="en-US"/>
          </a:p>
        </p:txBody>
      </p:sp>
    </p:spTree>
    <p:extLst>
      <p:ext uri="{BB962C8B-B14F-4D97-AF65-F5344CB8AC3E}">
        <p14:creationId xmlns:p14="http://schemas.microsoft.com/office/powerpoint/2010/main" val="254190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A Side Note</a:t>
            </a:r>
            <a:endParaRPr lang="en-US" i="1" dirty="0">
              <a:solidFill>
                <a:srgbClr val="00B2EE"/>
              </a:solidFill>
            </a:endParaRPr>
          </a:p>
        </p:txBody>
      </p:sp>
      <p:sp>
        <p:nvSpPr>
          <p:cNvPr id="3" name="Slide Number Placeholder 2">
            <a:extLst>
              <a:ext uri="{FF2B5EF4-FFF2-40B4-BE49-F238E27FC236}">
                <a16:creationId xmlns:a16="http://schemas.microsoft.com/office/drawing/2014/main" id="{392439B9-89A1-4DD3-A83A-D8F921E5240B}"/>
              </a:ext>
            </a:extLst>
          </p:cNvPr>
          <p:cNvSpPr>
            <a:spLocks noGrp="1"/>
          </p:cNvSpPr>
          <p:nvPr>
            <p:ph type="sldNum" sz="quarter" idx="12"/>
          </p:nvPr>
        </p:nvSpPr>
        <p:spPr/>
        <p:txBody>
          <a:bodyPr/>
          <a:lstStyle/>
          <a:p>
            <a:fld id="{4EBE0A51-9DC7-439E-A840-7F281693B282}" type="slidenum">
              <a:rPr lang="en-US" smtClean="0"/>
              <a:t>60</a:t>
            </a:fld>
            <a:endParaRPr lang="en-US"/>
          </a:p>
        </p:txBody>
      </p:sp>
    </p:spTree>
    <p:extLst>
      <p:ext uri="{BB962C8B-B14F-4D97-AF65-F5344CB8AC3E}">
        <p14:creationId xmlns:p14="http://schemas.microsoft.com/office/powerpoint/2010/main" val="2113098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BABF1DB-F063-45F0-882A-0554763F6A55}"/>
              </a:ext>
            </a:extLst>
          </p:cNvPr>
          <p:cNvPicPr>
            <a:picLocks noChangeAspect="1"/>
          </p:cNvPicPr>
          <p:nvPr/>
        </p:nvPicPr>
        <p:blipFill rotWithShape="1">
          <a:blip r:embed="rId2">
            <a:extLst>
              <a:ext uri="{28A0092B-C50C-407E-A947-70E740481C1C}">
                <a14:useLocalDpi xmlns:a14="http://schemas.microsoft.com/office/drawing/2010/main" val="0"/>
              </a:ext>
            </a:extLst>
          </a:blip>
          <a:srcRect l="31466" t="7287" r="28389" b="50000"/>
          <a:stretch/>
        </p:blipFill>
        <p:spPr>
          <a:xfrm>
            <a:off x="4051796" y="196394"/>
            <a:ext cx="4262072" cy="6279152"/>
          </a:xfrm>
          <a:prstGeom prst="rect">
            <a:avLst/>
          </a:prstGeom>
        </p:spPr>
      </p:pic>
      <p:sp>
        <p:nvSpPr>
          <p:cNvPr id="5" name="Slide Number Placeholder 4">
            <a:extLst>
              <a:ext uri="{FF2B5EF4-FFF2-40B4-BE49-F238E27FC236}">
                <a16:creationId xmlns:a16="http://schemas.microsoft.com/office/drawing/2014/main" id="{7828D136-5F10-4DC5-96B8-9322CB6ED2C8}"/>
              </a:ext>
            </a:extLst>
          </p:cNvPr>
          <p:cNvSpPr>
            <a:spLocks noGrp="1"/>
          </p:cNvSpPr>
          <p:nvPr>
            <p:ph type="sldNum" sz="quarter" idx="12"/>
          </p:nvPr>
        </p:nvSpPr>
        <p:spPr/>
        <p:txBody>
          <a:bodyPr/>
          <a:lstStyle/>
          <a:p>
            <a:fld id="{4EBE0A51-9DC7-439E-A840-7F281693B282}" type="slidenum">
              <a:rPr lang="en-US" smtClean="0"/>
              <a:t>61</a:t>
            </a:fld>
            <a:endParaRPr lang="en-US"/>
          </a:p>
        </p:txBody>
      </p:sp>
    </p:spTree>
    <p:extLst>
      <p:ext uri="{BB962C8B-B14F-4D97-AF65-F5344CB8AC3E}">
        <p14:creationId xmlns:p14="http://schemas.microsoft.com/office/powerpoint/2010/main" val="3904844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4000" dirty="0"/>
              <a:t>How can agriculture be done such that</a:t>
            </a:r>
          </a:p>
          <a:p>
            <a:pPr marL="633412" indent="0">
              <a:buNone/>
            </a:pPr>
            <a:r>
              <a:rPr lang="en-US" sz="4000" dirty="0">
                <a:solidFill>
                  <a:srgbClr val="00B2EE"/>
                </a:solidFill>
              </a:rPr>
              <a:t>the farmer,</a:t>
            </a:r>
          </a:p>
          <a:p>
            <a:pPr marL="633412" indent="0">
              <a:buNone/>
            </a:pPr>
            <a:r>
              <a:rPr lang="en-US" sz="4000" dirty="0">
                <a:solidFill>
                  <a:srgbClr val="00B2EE"/>
                </a:solidFill>
              </a:rPr>
              <a:t>their community,</a:t>
            </a:r>
          </a:p>
          <a:p>
            <a:pPr marL="633412" indent="0">
              <a:buNone/>
            </a:pPr>
            <a:r>
              <a:rPr lang="en-US" sz="4000" dirty="0">
                <a:solidFill>
                  <a:srgbClr val="00B2EE"/>
                </a:solidFill>
              </a:rPr>
              <a:t>society,</a:t>
            </a:r>
          </a:p>
          <a:p>
            <a:pPr marL="633412" indent="0">
              <a:buNone/>
            </a:pPr>
            <a:r>
              <a:rPr lang="en-US" sz="4000" dirty="0">
                <a:solidFill>
                  <a:srgbClr val="00B2EE"/>
                </a:solidFill>
              </a:rPr>
              <a:t>and the environment… </a:t>
            </a:r>
          </a:p>
          <a:p>
            <a:pPr marL="0" indent="0" algn="ctr">
              <a:buNone/>
            </a:pPr>
            <a:r>
              <a:rPr lang="en-US" sz="4000" dirty="0"/>
              <a:t>                                        …all benefit? </a:t>
            </a:r>
          </a:p>
        </p:txBody>
      </p:sp>
      <p:sp>
        <p:nvSpPr>
          <p:cNvPr id="4" name="Slide Number Placeholder 3">
            <a:extLst>
              <a:ext uri="{FF2B5EF4-FFF2-40B4-BE49-F238E27FC236}">
                <a16:creationId xmlns:a16="http://schemas.microsoft.com/office/drawing/2014/main" id="{C59D9DA2-C071-4BA6-9C76-2232DD8B1F85}"/>
              </a:ext>
            </a:extLst>
          </p:cNvPr>
          <p:cNvSpPr>
            <a:spLocks noGrp="1"/>
          </p:cNvSpPr>
          <p:nvPr>
            <p:ph type="sldNum" sz="quarter" idx="12"/>
          </p:nvPr>
        </p:nvSpPr>
        <p:spPr/>
        <p:txBody>
          <a:bodyPr/>
          <a:lstStyle/>
          <a:p>
            <a:fld id="{4EBE0A51-9DC7-439E-A840-7F281693B282}" type="slidenum">
              <a:rPr lang="en-US" smtClean="0"/>
              <a:t>62</a:t>
            </a:fld>
            <a:endParaRPr lang="en-US"/>
          </a:p>
        </p:txBody>
      </p:sp>
    </p:spTree>
    <p:extLst>
      <p:ext uri="{BB962C8B-B14F-4D97-AF65-F5344CB8AC3E}">
        <p14:creationId xmlns:p14="http://schemas.microsoft.com/office/powerpoint/2010/main" val="3414361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Slide Number Placeholder 2">
            <a:extLst>
              <a:ext uri="{FF2B5EF4-FFF2-40B4-BE49-F238E27FC236}">
                <a16:creationId xmlns:a16="http://schemas.microsoft.com/office/drawing/2014/main" id="{99A915B3-748A-4486-B458-492D0B125E22}"/>
              </a:ext>
            </a:extLst>
          </p:cNvPr>
          <p:cNvSpPr>
            <a:spLocks noGrp="1"/>
          </p:cNvSpPr>
          <p:nvPr>
            <p:ph type="sldNum" sz="quarter" idx="12"/>
          </p:nvPr>
        </p:nvSpPr>
        <p:spPr/>
        <p:txBody>
          <a:bodyPr/>
          <a:lstStyle/>
          <a:p>
            <a:fld id="{4EBE0A51-9DC7-439E-A840-7F281693B282}" type="slidenum">
              <a:rPr lang="en-US" smtClean="0"/>
              <a:t>63</a:t>
            </a:fld>
            <a:endParaRPr lang="en-US"/>
          </a:p>
        </p:txBody>
      </p:sp>
    </p:spTree>
    <p:extLst>
      <p:ext uri="{BB962C8B-B14F-4D97-AF65-F5344CB8AC3E}">
        <p14:creationId xmlns:p14="http://schemas.microsoft.com/office/powerpoint/2010/main" val="3312204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Rectangle 2"/>
          <p:cNvSpPr/>
          <p:nvPr/>
        </p:nvSpPr>
        <p:spPr>
          <a:xfrm>
            <a:off x="-438778" y="5210295"/>
            <a:ext cx="6096000" cy="1200329"/>
          </a:xfrm>
          <a:prstGeom prst="rect">
            <a:avLst/>
          </a:prstGeom>
        </p:spPr>
        <p:txBody>
          <a:bodyPr>
            <a:spAutoFit/>
          </a:bodyPr>
          <a:lstStyle/>
          <a:p>
            <a:pPr marL="633412" indent="0">
              <a:buNone/>
            </a:pPr>
            <a:r>
              <a:rPr lang="en-US" dirty="0">
                <a:solidFill>
                  <a:srgbClr val="00B2EE"/>
                </a:solidFill>
              </a:rPr>
              <a:t>…the farmer,</a:t>
            </a:r>
          </a:p>
          <a:p>
            <a:pPr marL="633412" indent="0">
              <a:buNone/>
            </a:pPr>
            <a:r>
              <a:rPr lang="en-US" dirty="0">
                <a:solidFill>
                  <a:srgbClr val="00B2EE"/>
                </a:solidFill>
              </a:rPr>
              <a:t>their community,</a:t>
            </a:r>
          </a:p>
          <a:p>
            <a:pPr marL="633412" indent="0">
              <a:buNone/>
            </a:pPr>
            <a:r>
              <a:rPr lang="en-US" dirty="0">
                <a:solidFill>
                  <a:srgbClr val="00B2EE"/>
                </a:solidFill>
              </a:rPr>
              <a:t>society,</a:t>
            </a:r>
          </a:p>
          <a:p>
            <a:pPr marL="633412" indent="0">
              <a:buNone/>
            </a:pPr>
            <a:r>
              <a:rPr lang="en-US" dirty="0">
                <a:solidFill>
                  <a:srgbClr val="00B2EE"/>
                </a:solidFill>
              </a:rPr>
              <a:t>and the environment? </a:t>
            </a:r>
          </a:p>
        </p:txBody>
      </p:sp>
      <p:sp>
        <p:nvSpPr>
          <p:cNvPr id="4" name="Slide Number Placeholder 3">
            <a:extLst>
              <a:ext uri="{FF2B5EF4-FFF2-40B4-BE49-F238E27FC236}">
                <a16:creationId xmlns:a16="http://schemas.microsoft.com/office/drawing/2014/main" id="{428225F3-7DCE-4AC3-904E-B8F2575CEA7D}"/>
              </a:ext>
            </a:extLst>
          </p:cNvPr>
          <p:cNvSpPr>
            <a:spLocks noGrp="1"/>
          </p:cNvSpPr>
          <p:nvPr>
            <p:ph type="sldNum" sz="quarter" idx="12"/>
          </p:nvPr>
        </p:nvSpPr>
        <p:spPr/>
        <p:txBody>
          <a:bodyPr/>
          <a:lstStyle/>
          <a:p>
            <a:fld id="{4EBE0A51-9DC7-439E-A840-7F281693B282}" type="slidenum">
              <a:rPr lang="en-US" smtClean="0"/>
              <a:t>64</a:t>
            </a:fld>
            <a:endParaRPr lang="en-US"/>
          </a:p>
        </p:txBody>
      </p:sp>
    </p:spTree>
    <p:extLst>
      <p:ext uri="{BB962C8B-B14F-4D97-AF65-F5344CB8AC3E}">
        <p14:creationId xmlns:p14="http://schemas.microsoft.com/office/powerpoint/2010/main" val="2031346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What if we grew more crops?</a:t>
            </a:r>
          </a:p>
        </p:txBody>
      </p:sp>
      <p:sp>
        <p:nvSpPr>
          <p:cNvPr id="3" name="Slide Number Placeholder 2">
            <a:extLst>
              <a:ext uri="{FF2B5EF4-FFF2-40B4-BE49-F238E27FC236}">
                <a16:creationId xmlns:a16="http://schemas.microsoft.com/office/drawing/2014/main" id="{B460396A-838F-4EA4-8182-F99F7D0404C5}"/>
              </a:ext>
            </a:extLst>
          </p:cNvPr>
          <p:cNvSpPr>
            <a:spLocks noGrp="1"/>
          </p:cNvSpPr>
          <p:nvPr>
            <p:ph type="sldNum" sz="quarter" idx="12"/>
          </p:nvPr>
        </p:nvSpPr>
        <p:spPr/>
        <p:txBody>
          <a:bodyPr/>
          <a:lstStyle/>
          <a:p>
            <a:fld id="{4EBE0A51-9DC7-439E-A840-7F281693B282}" type="slidenum">
              <a:rPr lang="en-US" smtClean="0"/>
              <a:t>65</a:t>
            </a:fld>
            <a:endParaRPr lang="en-US"/>
          </a:p>
        </p:txBody>
      </p:sp>
    </p:spTree>
    <p:extLst>
      <p:ext uri="{BB962C8B-B14F-4D97-AF65-F5344CB8AC3E}">
        <p14:creationId xmlns:p14="http://schemas.microsoft.com/office/powerpoint/2010/main" val="2940143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683C168-6F33-4188-8FD1-C48B56B7033D}"/>
              </a:ext>
            </a:extLst>
          </p:cNvPr>
          <p:cNvSpPr>
            <a:spLocks noGrp="1"/>
          </p:cNvSpPr>
          <p:nvPr>
            <p:ph type="sldNum" sz="quarter" idx="12"/>
          </p:nvPr>
        </p:nvSpPr>
        <p:spPr/>
        <p:txBody>
          <a:bodyPr/>
          <a:lstStyle/>
          <a:p>
            <a:fld id="{4EBE0A51-9DC7-439E-A840-7F281693B282}" type="slidenum">
              <a:rPr lang="en-US" smtClean="0"/>
              <a:t>66</a:t>
            </a:fld>
            <a:endParaRPr lang="en-US"/>
          </a:p>
        </p:txBody>
      </p:sp>
    </p:spTree>
    <p:extLst>
      <p:ext uri="{BB962C8B-B14F-4D97-AF65-F5344CB8AC3E}">
        <p14:creationId xmlns:p14="http://schemas.microsoft.com/office/powerpoint/2010/main" val="2689234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6A2D92A-966A-4327-8C60-14BEF91D32F3}"/>
              </a:ext>
            </a:extLst>
          </p:cNvPr>
          <p:cNvGrpSpPr/>
          <p:nvPr/>
        </p:nvGrpSpPr>
        <p:grpSpPr>
          <a:xfrm>
            <a:off x="429383" y="3825297"/>
            <a:ext cx="4410804" cy="705277"/>
            <a:chOff x="322945" y="3869042"/>
            <a:chExt cx="4410804" cy="705277"/>
          </a:xfrm>
        </p:grpSpPr>
        <p:pic>
          <p:nvPicPr>
            <p:cNvPr id="20" name="Picture 19">
              <a:extLst>
                <a:ext uri="{FF2B5EF4-FFF2-40B4-BE49-F238E27FC236}">
                  <a16:creationId xmlns:a16="http://schemas.microsoft.com/office/drawing/2014/main" id="{05C142AB-A195-4A06-A883-EA1951876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21" name="Picture 20">
              <a:extLst>
                <a:ext uri="{FF2B5EF4-FFF2-40B4-BE49-F238E27FC236}">
                  <a16:creationId xmlns:a16="http://schemas.microsoft.com/office/drawing/2014/main" id="{D8F75564-FD1A-477E-B6C4-990290B3E0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22" name="Picture 21">
              <a:extLst>
                <a:ext uri="{FF2B5EF4-FFF2-40B4-BE49-F238E27FC236}">
                  <a16:creationId xmlns:a16="http://schemas.microsoft.com/office/drawing/2014/main" id="{7FACACD6-C91D-4A10-8DBD-6EEC6A7C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23" name="Picture 22">
              <a:extLst>
                <a:ext uri="{FF2B5EF4-FFF2-40B4-BE49-F238E27FC236}">
                  <a16:creationId xmlns:a16="http://schemas.microsoft.com/office/drawing/2014/main" id="{A9B13690-FBD7-43CA-9D91-1D65A2C42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cxnSp>
        <p:nvCxnSpPr>
          <p:cNvPr id="24" name="Straight Arrow Connector 23">
            <a:extLst>
              <a:ext uri="{FF2B5EF4-FFF2-40B4-BE49-F238E27FC236}">
                <a16:creationId xmlns:a16="http://schemas.microsoft.com/office/drawing/2014/main" id="{46A54CA7-CD69-4AFF-A103-728DA305A48A}"/>
              </a:ext>
            </a:extLst>
          </p:cNvPr>
          <p:cNvCxnSpPr>
            <a:cxnSpLocks/>
          </p:cNvCxnSpPr>
          <p:nvPr/>
        </p:nvCxnSpPr>
        <p:spPr>
          <a:xfrm flipV="1">
            <a:off x="10100403" y="1153740"/>
            <a:ext cx="0" cy="331449"/>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FB1D383-481D-496F-B22C-886C1E270E54}"/>
              </a:ext>
            </a:extLst>
          </p:cNvPr>
          <p:cNvSpPr>
            <a:spLocks noGrp="1"/>
          </p:cNvSpPr>
          <p:nvPr>
            <p:ph type="sldNum" sz="quarter" idx="12"/>
          </p:nvPr>
        </p:nvSpPr>
        <p:spPr/>
        <p:txBody>
          <a:bodyPr/>
          <a:lstStyle/>
          <a:p>
            <a:fld id="{4EBE0A51-9DC7-439E-A840-7F281693B282}" type="slidenum">
              <a:rPr lang="en-US" smtClean="0"/>
              <a:t>67</a:t>
            </a:fld>
            <a:endParaRPr lang="en-US"/>
          </a:p>
        </p:txBody>
      </p:sp>
    </p:spTree>
    <p:extLst>
      <p:ext uri="{BB962C8B-B14F-4D97-AF65-F5344CB8AC3E}">
        <p14:creationId xmlns:p14="http://schemas.microsoft.com/office/powerpoint/2010/main" val="2656301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Slide Number Placeholder 2">
            <a:extLst>
              <a:ext uri="{FF2B5EF4-FFF2-40B4-BE49-F238E27FC236}">
                <a16:creationId xmlns:a16="http://schemas.microsoft.com/office/drawing/2014/main" id="{2FAD6E6D-863A-4832-A463-BDEF23FEDADF}"/>
              </a:ext>
            </a:extLst>
          </p:cNvPr>
          <p:cNvSpPr>
            <a:spLocks noGrp="1"/>
          </p:cNvSpPr>
          <p:nvPr>
            <p:ph type="sldNum" sz="quarter" idx="12"/>
          </p:nvPr>
        </p:nvSpPr>
        <p:spPr/>
        <p:txBody>
          <a:bodyPr/>
          <a:lstStyle/>
          <a:p>
            <a:fld id="{4EBE0A51-9DC7-439E-A840-7F281693B282}" type="slidenum">
              <a:rPr lang="en-US" smtClean="0"/>
              <a:t>68</a:t>
            </a:fld>
            <a:endParaRPr lang="en-US"/>
          </a:p>
        </p:txBody>
      </p:sp>
    </p:spTree>
    <p:extLst>
      <p:ext uri="{BB962C8B-B14F-4D97-AF65-F5344CB8AC3E}">
        <p14:creationId xmlns:p14="http://schemas.microsoft.com/office/powerpoint/2010/main" val="522489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263" y="190816"/>
            <a:ext cx="11689473" cy="6222015"/>
          </a:xfrm>
          <a:prstGeom prst="rect">
            <a:avLst/>
          </a:prstGeom>
        </p:spPr>
      </p:pic>
      <p:pic>
        <p:nvPicPr>
          <p:cNvPr id="3" name="Picture 2" descr="Text&#10;&#10;Description automatically generated">
            <a:extLst>
              <a:ext uri="{FF2B5EF4-FFF2-40B4-BE49-F238E27FC236}">
                <a16:creationId xmlns:a16="http://schemas.microsoft.com/office/drawing/2014/main" id="{1EE6492A-6A97-4381-81E5-1266C81DB3FD}"/>
              </a:ext>
            </a:extLst>
          </p:cNvPr>
          <p:cNvPicPr>
            <a:picLocks noChangeAspect="1"/>
          </p:cNvPicPr>
          <p:nvPr/>
        </p:nvPicPr>
        <p:blipFill>
          <a:blip r:embed="rId3"/>
          <a:stretch>
            <a:fillRect/>
          </a:stretch>
        </p:blipFill>
        <p:spPr>
          <a:xfrm>
            <a:off x="295379" y="2637171"/>
            <a:ext cx="2662190" cy="1537787"/>
          </a:xfrm>
          <a:prstGeom prst="rect">
            <a:avLst/>
          </a:prstGeom>
        </p:spPr>
      </p:pic>
      <p:sp>
        <p:nvSpPr>
          <p:cNvPr id="2" name="Slide Number Placeholder 1">
            <a:extLst>
              <a:ext uri="{FF2B5EF4-FFF2-40B4-BE49-F238E27FC236}">
                <a16:creationId xmlns:a16="http://schemas.microsoft.com/office/drawing/2014/main" id="{8086A7F7-6C89-419F-AC3C-3FBCC54428AA}"/>
              </a:ext>
            </a:extLst>
          </p:cNvPr>
          <p:cNvSpPr>
            <a:spLocks noGrp="1"/>
          </p:cNvSpPr>
          <p:nvPr>
            <p:ph type="sldNum" sz="quarter" idx="12"/>
          </p:nvPr>
        </p:nvSpPr>
        <p:spPr/>
        <p:txBody>
          <a:bodyPr/>
          <a:lstStyle/>
          <a:p>
            <a:fld id="{4EBE0A51-9DC7-439E-A840-7F281693B282}" type="slidenum">
              <a:rPr lang="en-US" smtClean="0"/>
              <a:t>69</a:t>
            </a:fld>
            <a:endParaRPr lang="en-US"/>
          </a:p>
        </p:txBody>
      </p:sp>
    </p:spTree>
    <p:extLst>
      <p:ext uri="{BB962C8B-B14F-4D97-AF65-F5344CB8AC3E}">
        <p14:creationId xmlns:p14="http://schemas.microsoft.com/office/powerpoint/2010/main" val="10466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Slide Number Placeholder 3">
            <a:extLst>
              <a:ext uri="{FF2B5EF4-FFF2-40B4-BE49-F238E27FC236}">
                <a16:creationId xmlns:a16="http://schemas.microsoft.com/office/drawing/2014/main" id="{ACC3AD70-7B89-4895-8C9C-31F0D57A7686}"/>
              </a:ext>
            </a:extLst>
          </p:cNvPr>
          <p:cNvSpPr>
            <a:spLocks noGrp="1"/>
          </p:cNvSpPr>
          <p:nvPr>
            <p:ph type="sldNum" sz="quarter" idx="12"/>
          </p:nvPr>
        </p:nvSpPr>
        <p:spPr/>
        <p:txBody>
          <a:bodyPr/>
          <a:lstStyle/>
          <a:p>
            <a:fld id="{4EBE0A51-9DC7-439E-A840-7F281693B282}" type="slidenum">
              <a:rPr lang="en-US" smtClean="0"/>
              <a:t>7</a:t>
            </a:fld>
            <a:endParaRPr lang="en-US"/>
          </a:p>
        </p:txBody>
      </p:sp>
    </p:spTree>
    <p:extLst>
      <p:ext uri="{BB962C8B-B14F-4D97-AF65-F5344CB8AC3E}">
        <p14:creationId xmlns:p14="http://schemas.microsoft.com/office/powerpoint/2010/main" val="2352312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measurements</a:t>
            </a:r>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fontScale="92500" lnSpcReduction="20000"/>
          </a:bodyPr>
          <a:lstStyle/>
          <a:p>
            <a:r>
              <a:rPr lang="en-US" dirty="0">
                <a:solidFill>
                  <a:srgbClr val="00B2EE"/>
                </a:solidFill>
              </a:rPr>
              <a:t>Grain yields</a:t>
            </a:r>
          </a:p>
          <a:p>
            <a:r>
              <a:rPr lang="en-US" dirty="0">
                <a:solidFill>
                  <a:srgbClr val="00B2EE"/>
                </a:solidFill>
              </a:rPr>
              <a:t>Above ground biomass</a:t>
            </a:r>
          </a:p>
          <a:p>
            <a:r>
              <a:rPr lang="en-US" dirty="0">
                <a:solidFill>
                  <a:srgbClr val="00B2EE"/>
                </a:solidFill>
              </a:rPr>
              <a:t>500-kernel weights</a:t>
            </a:r>
          </a:p>
          <a:p>
            <a:r>
              <a:rPr lang="en-US" dirty="0">
                <a:solidFill>
                  <a:srgbClr val="00B2EE"/>
                </a:solidFill>
              </a:rPr>
              <a:t>Residue</a:t>
            </a:r>
          </a:p>
          <a:p>
            <a:r>
              <a:rPr lang="en-US" dirty="0">
                <a:solidFill>
                  <a:srgbClr val="00B2EE"/>
                </a:solidFill>
              </a:rPr>
              <a:t>Soil macro/micronutrient analysis 0-1 m depth</a:t>
            </a:r>
          </a:p>
          <a:p>
            <a:r>
              <a:rPr lang="en-US" dirty="0">
                <a:solidFill>
                  <a:srgbClr val="00B2EE"/>
                </a:solidFill>
              </a:rPr>
              <a:t>Soil penetration resistance</a:t>
            </a:r>
          </a:p>
          <a:p>
            <a:r>
              <a:rPr lang="en-US" dirty="0">
                <a:solidFill>
                  <a:srgbClr val="00B2EE"/>
                </a:solidFill>
              </a:rPr>
              <a:t>Soil moisture</a:t>
            </a:r>
          </a:p>
          <a:p>
            <a:r>
              <a:rPr lang="en-US" dirty="0">
                <a:solidFill>
                  <a:srgbClr val="00B2EE"/>
                </a:solidFill>
              </a:rPr>
              <a:t>Depth to water table</a:t>
            </a:r>
          </a:p>
          <a:p>
            <a:r>
              <a:rPr lang="en-US" dirty="0">
                <a:solidFill>
                  <a:srgbClr val="00B2EE"/>
                </a:solidFill>
              </a:rPr>
              <a:t>Rooting depth</a:t>
            </a:r>
          </a:p>
          <a:p>
            <a:r>
              <a:rPr lang="en-US" dirty="0">
                <a:solidFill>
                  <a:srgbClr val="00B2EE"/>
                </a:solidFill>
              </a:rPr>
              <a:t>Root mass</a:t>
            </a:r>
          </a:p>
        </p:txBody>
      </p:sp>
      <p:sp>
        <p:nvSpPr>
          <p:cNvPr id="4" name="Slide Number Placeholder 3">
            <a:extLst>
              <a:ext uri="{FF2B5EF4-FFF2-40B4-BE49-F238E27FC236}">
                <a16:creationId xmlns:a16="http://schemas.microsoft.com/office/drawing/2014/main" id="{E9B68DE3-DFB1-45A6-925E-D73571FB87C7}"/>
              </a:ext>
            </a:extLst>
          </p:cNvPr>
          <p:cNvSpPr>
            <a:spLocks noGrp="1"/>
          </p:cNvSpPr>
          <p:nvPr>
            <p:ph type="sldNum" sz="quarter" idx="12"/>
          </p:nvPr>
        </p:nvSpPr>
        <p:spPr/>
        <p:txBody>
          <a:bodyPr/>
          <a:lstStyle/>
          <a:p>
            <a:fld id="{4EBE0A51-9DC7-439E-A840-7F281693B282}" type="slidenum">
              <a:rPr lang="en-US" smtClean="0"/>
              <a:t>70</a:t>
            </a:fld>
            <a:endParaRPr lang="en-US"/>
          </a:p>
        </p:txBody>
      </p:sp>
    </p:spTree>
    <p:extLst>
      <p:ext uri="{BB962C8B-B14F-4D97-AF65-F5344CB8AC3E}">
        <p14:creationId xmlns:p14="http://schemas.microsoft.com/office/powerpoint/2010/main" val="82792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some years effects?</a:t>
            </a:r>
          </a:p>
        </p:txBody>
      </p:sp>
      <p:sp>
        <p:nvSpPr>
          <p:cNvPr id="3" name="Content Placeholder 2"/>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18C3182-32B9-4958-805E-3A024CAAB6CB}"/>
              </a:ext>
            </a:extLst>
          </p:cNvPr>
          <p:cNvSpPr>
            <a:spLocks noGrp="1"/>
          </p:cNvSpPr>
          <p:nvPr>
            <p:ph type="sldNum" sz="quarter" idx="12"/>
          </p:nvPr>
        </p:nvSpPr>
        <p:spPr/>
        <p:txBody>
          <a:bodyPr/>
          <a:lstStyle/>
          <a:p>
            <a:fld id="{4EBE0A51-9DC7-439E-A840-7F281693B282}" type="slidenum">
              <a:rPr lang="en-US" smtClean="0"/>
              <a:t>71</a:t>
            </a:fld>
            <a:endParaRPr lang="en-US"/>
          </a:p>
        </p:txBody>
      </p:sp>
    </p:spTree>
    <p:extLst>
      <p:ext uri="{BB962C8B-B14F-4D97-AF65-F5344CB8AC3E}">
        <p14:creationId xmlns:p14="http://schemas.microsoft.com/office/powerpoint/2010/main" val="3236278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885" y="1024932"/>
            <a:ext cx="11159959" cy="4463983"/>
          </a:xfrm>
          <a:prstGeom prst="rect">
            <a:avLst/>
          </a:prstGeom>
        </p:spPr>
      </p:pic>
      <p:sp>
        <p:nvSpPr>
          <p:cNvPr id="2" name="Slide Number Placeholder 1">
            <a:extLst>
              <a:ext uri="{FF2B5EF4-FFF2-40B4-BE49-F238E27FC236}">
                <a16:creationId xmlns:a16="http://schemas.microsoft.com/office/drawing/2014/main" id="{BEB52821-6DCB-4373-B4FC-65F389A579AF}"/>
              </a:ext>
            </a:extLst>
          </p:cNvPr>
          <p:cNvSpPr>
            <a:spLocks noGrp="1"/>
          </p:cNvSpPr>
          <p:nvPr>
            <p:ph type="sldNum" sz="quarter" idx="12"/>
          </p:nvPr>
        </p:nvSpPr>
        <p:spPr/>
        <p:txBody>
          <a:bodyPr/>
          <a:lstStyle/>
          <a:p>
            <a:fld id="{4EBE0A51-9DC7-439E-A840-7F281693B282}" type="slidenum">
              <a:rPr lang="en-US" smtClean="0"/>
              <a:t>72</a:t>
            </a:fld>
            <a:endParaRPr lang="en-US"/>
          </a:p>
        </p:txBody>
      </p:sp>
    </p:spTree>
    <p:extLst>
      <p:ext uri="{BB962C8B-B14F-4D97-AF65-F5344CB8AC3E}">
        <p14:creationId xmlns:p14="http://schemas.microsoft.com/office/powerpoint/2010/main" val="10193810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9178218" cy="1569660"/>
          </a:xfrm>
          <a:prstGeom prst="rect">
            <a:avLst/>
          </a:prstGeom>
          <a:noFill/>
        </p:spPr>
        <p:txBody>
          <a:bodyPr wrap="none" rtlCol="0">
            <a:spAutoFit/>
          </a:bodyPr>
          <a:lstStyle/>
          <a:p>
            <a:pPr marL="457200" indent="-457200">
              <a:buFontTx/>
              <a:buChar char="-"/>
            </a:pPr>
            <a:r>
              <a:rPr lang="en-US" sz="3200" i="1" dirty="0">
                <a:solidFill>
                  <a:srgbClr val="00B2EE"/>
                </a:solidFill>
              </a:rPr>
              <a:t>Deeper, cheaper roots</a:t>
            </a:r>
          </a:p>
          <a:p>
            <a:pPr marL="457200" indent="-457200">
              <a:buFontTx/>
              <a:buChar char="-"/>
            </a:pPr>
            <a:r>
              <a:rPr lang="en-US" sz="3200" i="1" dirty="0">
                <a:solidFill>
                  <a:srgbClr val="00B2EE"/>
                </a:solidFill>
              </a:rPr>
              <a:t>Not clear if it’s physical, chemical, and/or biological</a:t>
            </a:r>
          </a:p>
          <a:p>
            <a:pPr marL="457200" indent="-457200">
              <a:buFontTx/>
              <a:buChar char="-"/>
            </a:pPr>
            <a:r>
              <a:rPr lang="en-US" sz="3200" i="1" dirty="0">
                <a:solidFill>
                  <a:srgbClr val="00B2EE"/>
                </a:solidFill>
              </a:rPr>
              <a:t>Corn plant is more resilient?</a:t>
            </a:r>
          </a:p>
        </p:txBody>
      </p:sp>
      <p:sp>
        <p:nvSpPr>
          <p:cNvPr id="4" name="Slide Number Placeholder 3">
            <a:extLst>
              <a:ext uri="{FF2B5EF4-FFF2-40B4-BE49-F238E27FC236}">
                <a16:creationId xmlns:a16="http://schemas.microsoft.com/office/drawing/2014/main" id="{44A7FE9F-EA9A-4934-830F-2587D056CF06}"/>
              </a:ext>
            </a:extLst>
          </p:cNvPr>
          <p:cNvSpPr>
            <a:spLocks noGrp="1"/>
          </p:cNvSpPr>
          <p:nvPr>
            <p:ph type="sldNum" sz="quarter" idx="12"/>
          </p:nvPr>
        </p:nvSpPr>
        <p:spPr/>
        <p:txBody>
          <a:bodyPr/>
          <a:lstStyle/>
          <a:p>
            <a:fld id="{4EBE0A51-9DC7-439E-A840-7F281693B282}" type="slidenum">
              <a:rPr lang="en-US" smtClean="0"/>
              <a:t>73</a:t>
            </a:fld>
            <a:endParaRPr lang="en-US"/>
          </a:p>
        </p:txBody>
      </p:sp>
    </p:spTree>
    <p:extLst>
      <p:ext uri="{BB962C8B-B14F-4D97-AF65-F5344CB8AC3E}">
        <p14:creationId xmlns:p14="http://schemas.microsoft.com/office/powerpoint/2010/main" val="3633947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Tree>
    <p:extLst>
      <p:ext uri="{BB962C8B-B14F-4D97-AF65-F5344CB8AC3E}">
        <p14:creationId xmlns:p14="http://schemas.microsoft.com/office/powerpoint/2010/main" val="3395806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5251-BE64-4D5F-92AB-18C2DC111516}"/>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C9E1B489-A94D-442F-B9B1-F09EE74A431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79EED87-7F69-4274-9AD5-03EC91412D1A}"/>
              </a:ext>
            </a:extLst>
          </p:cNvPr>
          <p:cNvSpPr>
            <a:spLocks noGrp="1"/>
          </p:cNvSpPr>
          <p:nvPr>
            <p:ph type="sldNum" sz="quarter" idx="12"/>
          </p:nvPr>
        </p:nvSpPr>
        <p:spPr/>
        <p:txBody>
          <a:bodyPr/>
          <a:lstStyle/>
          <a:p>
            <a:fld id="{4EBE0A51-9DC7-439E-A840-7F281693B282}" type="slidenum">
              <a:rPr lang="en-US" smtClean="0"/>
              <a:t>75</a:t>
            </a:fld>
            <a:endParaRPr lang="en-US"/>
          </a:p>
        </p:txBody>
      </p:sp>
    </p:spTree>
    <p:extLst>
      <p:ext uri="{BB962C8B-B14F-4D97-AF65-F5344CB8AC3E}">
        <p14:creationId xmlns:p14="http://schemas.microsoft.com/office/powerpoint/2010/main" val="1673803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8.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7.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6. </a:t>
            </a: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
        <p:nvSpPr>
          <p:cNvPr id="5" name="Slide Number Placeholder 4">
            <a:extLst>
              <a:ext uri="{FF2B5EF4-FFF2-40B4-BE49-F238E27FC236}">
                <a16:creationId xmlns:a16="http://schemas.microsoft.com/office/drawing/2014/main" id="{D1CB4836-2E80-470F-9F53-61FB91ADB6B8}"/>
              </a:ext>
            </a:extLst>
          </p:cNvPr>
          <p:cNvSpPr>
            <a:spLocks noGrp="1"/>
          </p:cNvSpPr>
          <p:nvPr>
            <p:ph type="sldNum" sz="quarter" idx="12"/>
          </p:nvPr>
        </p:nvSpPr>
        <p:spPr/>
        <p:txBody>
          <a:bodyPr/>
          <a:lstStyle/>
          <a:p>
            <a:fld id="{4EBE0A51-9DC7-439E-A840-7F281693B282}" type="slidenum">
              <a:rPr lang="en-US" smtClean="0"/>
              <a:t>76</a:t>
            </a:fld>
            <a:endParaRPr lang="en-US"/>
          </a:p>
        </p:txBody>
      </p:sp>
    </p:spTree>
    <p:extLst>
      <p:ext uri="{BB962C8B-B14F-4D97-AF65-F5344CB8AC3E}">
        <p14:creationId xmlns:p14="http://schemas.microsoft.com/office/powerpoint/2010/main" val="3491954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a:t>Henry A. Wallace Chair for Sustainable Agriculture</a:t>
            </a:r>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a:t>DataFEWSion</a:t>
            </a:r>
            <a:r>
              <a:rPr lang="en-US" dirty="0"/>
              <a:t> Traineeship</a:t>
            </a:r>
          </a:p>
        </p:txBody>
      </p:sp>
      <p:sp>
        <p:nvSpPr>
          <p:cNvPr id="3" name="Slide Number Placeholder 2">
            <a:extLst>
              <a:ext uri="{FF2B5EF4-FFF2-40B4-BE49-F238E27FC236}">
                <a16:creationId xmlns:a16="http://schemas.microsoft.com/office/drawing/2014/main" id="{78094252-F77E-456A-BBA1-E8CE0E5D8EAC}"/>
              </a:ext>
            </a:extLst>
          </p:cNvPr>
          <p:cNvSpPr>
            <a:spLocks noGrp="1"/>
          </p:cNvSpPr>
          <p:nvPr>
            <p:ph type="sldNum" sz="quarter" idx="12"/>
          </p:nvPr>
        </p:nvSpPr>
        <p:spPr/>
        <p:txBody>
          <a:bodyPr/>
          <a:lstStyle/>
          <a:p>
            <a:fld id="{4EBE0A51-9DC7-439E-A840-7F281693B282}" type="slidenum">
              <a:rPr lang="en-US" smtClean="0"/>
              <a:t>77</a:t>
            </a:fld>
            <a:endParaRPr lang="en-US"/>
          </a:p>
        </p:txBody>
      </p:sp>
    </p:spTree>
    <p:extLst>
      <p:ext uri="{BB962C8B-B14F-4D97-AF65-F5344CB8AC3E}">
        <p14:creationId xmlns:p14="http://schemas.microsoft.com/office/powerpoint/2010/main" val="2553972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
        <p:nvSpPr>
          <p:cNvPr id="3" name="Slide Number Placeholder 2">
            <a:extLst>
              <a:ext uri="{FF2B5EF4-FFF2-40B4-BE49-F238E27FC236}">
                <a16:creationId xmlns:a16="http://schemas.microsoft.com/office/drawing/2014/main" id="{7A827F6E-A809-4A32-A10E-5D7438E33216}"/>
              </a:ext>
            </a:extLst>
          </p:cNvPr>
          <p:cNvSpPr>
            <a:spLocks noGrp="1"/>
          </p:cNvSpPr>
          <p:nvPr>
            <p:ph type="sldNum" sz="quarter" idx="12"/>
          </p:nvPr>
        </p:nvSpPr>
        <p:spPr/>
        <p:txBody>
          <a:bodyPr/>
          <a:lstStyle/>
          <a:p>
            <a:fld id="{4EBE0A51-9DC7-439E-A840-7F281693B282}" type="slidenum">
              <a:rPr lang="en-US" smtClean="0"/>
              <a:t>78</a:t>
            </a:fld>
            <a:endParaRPr lang="en-US"/>
          </a:p>
        </p:txBody>
      </p:sp>
    </p:spTree>
    <p:extLst>
      <p:ext uri="{BB962C8B-B14F-4D97-AF65-F5344CB8AC3E}">
        <p14:creationId xmlns:p14="http://schemas.microsoft.com/office/powerpoint/2010/main" val="871403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01482" y="759742"/>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06052" y="759523"/>
            <a:ext cx="3038723" cy="4203724"/>
          </a:xfrm>
          <a:prstGeom prst="rect">
            <a:avLst/>
          </a:prstGeom>
        </p:spPr>
      </p:pic>
      <p:sp>
        <p:nvSpPr>
          <p:cNvPr id="6" name="TextBox 5"/>
          <p:cNvSpPr txBox="1"/>
          <p:nvPr/>
        </p:nvSpPr>
        <p:spPr>
          <a:xfrm>
            <a:off x="2028328" y="5029434"/>
            <a:ext cx="1542025" cy="923330"/>
          </a:xfrm>
          <a:prstGeom prst="rect">
            <a:avLst/>
          </a:prstGeom>
          <a:noFill/>
        </p:spPr>
        <p:txBody>
          <a:bodyPr wrap="none" rtlCol="0">
            <a:spAutoFit/>
          </a:bodyPr>
          <a:lstStyle/>
          <a:p>
            <a:r>
              <a:rPr lang="en-US" b="1" dirty="0"/>
              <a:t>Matt </a:t>
            </a:r>
            <a:r>
              <a:rPr lang="en-US" b="1" dirty="0" err="1"/>
              <a:t>Liebman</a:t>
            </a:r>
            <a:endParaRPr lang="en-US" b="1" dirty="0"/>
          </a:p>
          <a:p>
            <a:r>
              <a:rPr lang="en-US" sz="1200" b="1" dirty="0"/>
              <a:t>Professor</a:t>
            </a:r>
          </a:p>
          <a:p>
            <a:r>
              <a:rPr lang="en-US" sz="1200" b="1" dirty="0"/>
              <a:t>Agronomy Dept. </a:t>
            </a:r>
          </a:p>
          <a:p>
            <a:r>
              <a:rPr lang="en-US" sz="1200" b="1" dirty="0"/>
              <a:t>Iowa State University</a:t>
            </a:r>
          </a:p>
        </p:txBody>
      </p:sp>
      <p:sp>
        <p:nvSpPr>
          <p:cNvPr id="7" name="TextBox 6"/>
          <p:cNvSpPr txBox="1"/>
          <p:nvPr/>
        </p:nvSpPr>
        <p:spPr>
          <a:xfrm>
            <a:off x="7206052" y="5029434"/>
            <a:ext cx="2169568" cy="923330"/>
          </a:xfrm>
          <a:prstGeom prst="rect">
            <a:avLst/>
          </a:prstGeom>
          <a:noFill/>
        </p:spPr>
        <p:txBody>
          <a:bodyPr wrap="none" rtlCol="0">
            <a:spAutoFit/>
          </a:bodyPr>
          <a:lstStyle/>
          <a:p>
            <a:r>
              <a:rPr lang="en-US" b="1" dirty="0" err="1"/>
              <a:t>Sotirios</a:t>
            </a:r>
            <a:r>
              <a:rPr lang="en-US" b="1" dirty="0"/>
              <a:t> </a:t>
            </a:r>
            <a:r>
              <a:rPr lang="en-US" b="1" dirty="0" err="1"/>
              <a:t>Archontoulis</a:t>
            </a:r>
            <a:endParaRPr lang="en-US" b="1" dirty="0"/>
          </a:p>
          <a:p>
            <a:r>
              <a:rPr lang="en-US" sz="1200" b="1" dirty="0"/>
              <a:t>Associate Professor</a:t>
            </a:r>
          </a:p>
          <a:p>
            <a:r>
              <a:rPr lang="en-US" sz="1200" b="1" dirty="0"/>
              <a:t>Agronomy Dept.</a:t>
            </a:r>
          </a:p>
          <a:p>
            <a:r>
              <a:rPr lang="en-US" sz="1200" b="1" dirty="0"/>
              <a:t>Iowa State University</a:t>
            </a:r>
          </a:p>
        </p:txBody>
      </p:sp>
      <p:sp>
        <p:nvSpPr>
          <p:cNvPr id="2" name="Slide Number Placeholder 1">
            <a:extLst>
              <a:ext uri="{FF2B5EF4-FFF2-40B4-BE49-F238E27FC236}">
                <a16:creationId xmlns:a16="http://schemas.microsoft.com/office/drawing/2014/main" id="{0A380A49-3295-4301-9556-F1D460BF760A}"/>
              </a:ext>
            </a:extLst>
          </p:cNvPr>
          <p:cNvSpPr>
            <a:spLocks noGrp="1"/>
          </p:cNvSpPr>
          <p:nvPr>
            <p:ph type="sldNum" sz="quarter" idx="12"/>
          </p:nvPr>
        </p:nvSpPr>
        <p:spPr/>
        <p:txBody>
          <a:bodyPr/>
          <a:lstStyle/>
          <a:p>
            <a:fld id="{4EBE0A51-9DC7-439E-A840-7F281693B282}" type="slidenum">
              <a:rPr lang="en-US" smtClean="0"/>
              <a:t>79</a:t>
            </a:fld>
            <a:endParaRPr lang="en-US"/>
          </a:p>
        </p:txBody>
      </p:sp>
    </p:spTree>
    <p:extLst>
      <p:ext uri="{BB962C8B-B14F-4D97-AF65-F5344CB8AC3E}">
        <p14:creationId xmlns:p14="http://schemas.microsoft.com/office/powerpoint/2010/main" val="3705373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a:solidFill>
                  <a:srgbClr val="FF0000"/>
                </a:solidFill>
              </a:rPr>
              <a:t>People</a:t>
            </a: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EED476EA-CFFF-49E0-9877-5B701F64DF8A}"/>
              </a:ext>
            </a:extLst>
          </p:cNvPr>
          <p:cNvSpPr>
            <a:spLocks noGrp="1"/>
          </p:cNvSpPr>
          <p:nvPr>
            <p:ph type="sldNum" sz="quarter" idx="12"/>
          </p:nvPr>
        </p:nvSpPr>
        <p:spPr/>
        <p:txBody>
          <a:bodyPr/>
          <a:lstStyle/>
          <a:p>
            <a:fld id="{4EBE0A51-9DC7-439E-A840-7F281693B282}" type="slidenum">
              <a:rPr lang="en-US" smtClean="0"/>
              <a:t>8</a:t>
            </a:fld>
            <a:endParaRPr lang="en-US"/>
          </a:p>
        </p:txBody>
      </p:sp>
    </p:spTree>
    <p:extLst>
      <p:ext uri="{BB962C8B-B14F-4D97-AF65-F5344CB8AC3E}">
        <p14:creationId xmlns:p14="http://schemas.microsoft.com/office/powerpoint/2010/main" val="1451172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hael CASTELLANO | Associate Professor | Doctor of Philosophy | Iowa State  University, IA | ISU | Department of Agronomy - Page 3"/>
          <p:cNvPicPr>
            <a:picLocks noChangeAspect="1" noChangeArrowheads="1"/>
          </p:cNvPicPr>
          <p:nvPr/>
        </p:nvPicPr>
        <p:blipFill rotWithShape="1">
          <a:blip r:embed="rId2">
            <a:extLst>
              <a:ext uri="{28A0092B-C50C-407E-A947-70E740481C1C}">
                <a14:useLocalDpi xmlns:a14="http://schemas.microsoft.com/office/drawing/2010/main" val="0"/>
              </a:ext>
            </a:extLst>
          </a:blip>
          <a:srcRect l="14284" r="19884"/>
          <a:stretch/>
        </p:blipFill>
        <p:spPr bwMode="auto">
          <a:xfrm>
            <a:off x="418404" y="1215479"/>
            <a:ext cx="2574354" cy="39104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3"/>
          <a:srcRect l="5523" r="4262" b="3097"/>
          <a:stretch/>
        </p:blipFill>
        <p:spPr>
          <a:xfrm>
            <a:off x="3967133" y="1948379"/>
            <a:ext cx="1552862" cy="1824955"/>
          </a:xfrm>
          <a:prstGeom prst="rect">
            <a:avLst/>
          </a:prstGeom>
        </p:spPr>
      </p:pic>
      <p:sp>
        <p:nvSpPr>
          <p:cNvPr id="18" name="TextBox 17"/>
          <p:cNvSpPr txBox="1"/>
          <p:nvPr/>
        </p:nvSpPr>
        <p:spPr>
          <a:xfrm>
            <a:off x="294237" y="5125932"/>
            <a:ext cx="1670970" cy="1200329"/>
          </a:xfrm>
          <a:prstGeom prst="rect">
            <a:avLst/>
          </a:prstGeom>
          <a:noFill/>
        </p:spPr>
        <p:txBody>
          <a:bodyPr wrap="none" rtlCol="0">
            <a:spAutoFit/>
          </a:bodyPr>
          <a:lstStyle/>
          <a:p>
            <a:r>
              <a:rPr lang="en-US" dirty="0"/>
              <a:t>Mike Castellano</a:t>
            </a:r>
          </a:p>
          <a:p>
            <a:r>
              <a:rPr lang="en-US" sz="1200" dirty="0"/>
              <a:t>Associate Professor</a:t>
            </a:r>
          </a:p>
          <a:p>
            <a:r>
              <a:rPr lang="en-US" sz="1200" dirty="0"/>
              <a:t>Agronomy Dept.</a:t>
            </a:r>
          </a:p>
          <a:p>
            <a:r>
              <a:rPr lang="en-US" sz="1200" dirty="0"/>
              <a:t>Iowa State University</a:t>
            </a:r>
          </a:p>
          <a:p>
            <a:endParaRPr lang="en-US" dirty="0"/>
          </a:p>
        </p:txBody>
      </p:sp>
      <p:sp>
        <p:nvSpPr>
          <p:cNvPr id="20" name="TextBox 19"/>
          <p:cNvSpPr txBox="1"/>
          <p:nvPr/>
        </p:nvSpPr>
        <p:spPr>
          <a:xfrm>
            <a:off x="6786569" y="5346494"/>
            <a:ext cx="1883785" cy="738664"/>
          </a:xfrm>
          <a:prstGeom prst="rect">
            <a:avLst/>
          </a:prstGeom>
          <a:noFill/>
        </p:spPr>
        <p:txBody>
          <a:bodyPr wrap="none" rtlCol="0">
            <a:spAutoFit/>
          </a:bodyPr>
          <a:lstStyle/>
          <a:p>
            <a:r>
              <a:rPr lang="en-US" dirty="0"/>
              <a:t>Neil </a:t>
            </a:r>
            <a:r>
              <a:rPr lang="en-US" dirty="0" err="1"/>
              <a:t>Huth</a:t>
            </a:r>
            <a:endParaRPr lang="en-US" dirty="0"/>
          </a:p>
          <a:p>
            <a:r>
              <a:rPr lang="en-US" sz="1200" dirty="0"/>
              <a:t>Principal Research Scientist</a:t>
            </a:r>
          </a:p>
          <a:p>
            <a:r>
              <a:rPr lang="en-US" sz="1200" dirty="0"/>
              <a:t>CSIRO,  Australia</a:t>
            </a:r>
          </a:p>
        </p:txBody>
      </p:sp>
      <p:sp>
        <p:nvSpPr>
          <p:cNvPr id="22" name="TextBox 21"/>
          <p:cNvSpPr txBox="1"/>
          <p:nvPr/>
        </p:nvSpPr>
        <p:spPr>
          <a:xfrm>
            <a:off x="3498260" y="5331309"/>
            <a:ext cx="2017732" cy="923330"/>
          </a:xfrm>
          <a:prstGeom prst="rect">
            <a:avLst/>
          </a:prstGeom>
          <a:noFill/>
        </p:spPr>
        <p:txBody>
          <a:bodyPr wrap="none" rtlCol="0">
            <a:spAutoFit/>
          </a:bodyPr>
          <a:lstStyle/>
          <a:p>
            <a:r>
              <a:rPr lang="en-US" dirty="0"/>
              <a:t>Jerry Hatfield</a:t>
            </a:r>
          </a:p>
          <a:p>
            <a:r>
              <a:rPr lang="en-US" sz="1200" dirty="0" err="1"/>
              <a:t>Fomer</a:t>
            </a:r>
            <a:r>
              <a:rPr lang="en-US" sz="1200" dirty="0"/>
              <a:t> Laboratory Director</a:t>
            </a:r>
          </a:p>
          <a:p>
            <a:r>
              <a:rPr lang="en-US" sz="1200" dirty="0"/>
              <a:t>National Lab for Ag &amp; the </a:t>
            </a:r>
            <a:r>
              <a:rPr lang="en-US" sz="1200" dirty="0" err="1"/>
              <a:t>Env</a:t>
            </a:r>
            <a:endParaRPr lang="en-US" sz="1200" dirty="0"/>
          </a:p>
          <a:p>
            <a:r>
              <a:rPr lang="en-US" sz="1200" dirty="0"/>
              <a:t>USDA (retired!)</a:t>
            </a:r>
          </a:p>
        </p:txBody>
      </p:sp>
      <p:sp>
        <p:nvSpPr>
          <p:cNvPr id="24" name="TextBox 23"/>
          <p:cNvSpPr txBox="1"/>
          <p:nvPr/>
        </p:nvSpPr>
        <p:spPr>
          <a:xfrm>
            <a:off x="9942969" y="5161828"/>
            <a:ext cx="1502206" cy="923330"/>
          </a:xfrm>
          <a:prstGeom prst="rect">
            <a:avLst/>
          </a:prstGeom>
          <a:noFill/>
        </p:spPr>
        <p:txBody>
          <a:bodyPr wrap="none" rtlCol="0">
            <a:spAutoFit/>
          </a:bodyPr>
          <a:lstStyle/>
          <a:p>
            <a:r>
              <a:rPr lang="en-US" dirty="0" err="1"/>
              <a:t>Jarad</a:t>
            </a:r>
            <a:r>
              <a:rPr lang="en-US" dirty="0"/>
              <a:t> </a:t>
            </a:r>
            <a:r>
              <a:rPr lang="en-US" dirty="0" err="1"/>
              <a:t>Niemi</a:t>
            </a:r>
            <a:endParaRPr lang="en-US" dirty="0"/>
          </a:p>
          <a:p>
            <a:r>
              <a:rPr lang="en-US" sz="1200" dirty="0"/>
              <a:t>Associate Professor</a:t>
            </a:r>
          </a:p>
          <a:p>
            <a:r>
              <a:rPr lang="en-US" sz="1200" dirty="0"/>
              <a:t>Statistics Depart.</a:t>
            </a:r>
          </a:p>
          <a:p>
            <a:r>
              <a:rPr lang="en-US" sz="1200" dirty="0"/>
              <a:t>Iowa State University</a:t>
            </a:r>
          </a:p>
        </p:txBody>
      </p:sp>
      <p:pic>
        <p:nvPicPr>
          <p:cNvPr id="3" name="Picture 2" descr="A person holding a picture&#10;&#10;Description automatically generated with medium confidence">
            <a:extLst>
              <a:ext uri="{FF2B5EF4-FFF2-40B4-BE49-F238E27FC236}">
                <a16:creationId xmlns:a16="http://schemas.microsoft.com/office/drawing/2014/main" id="{7EC5A2C8-3CCC-4169-944C-B414D32AF8E6}"/>
              </a:ext>
            </a:extLst>
          </p:cNvPr>
          <p:cNvPicPr>
            <a:picLocks noChangeAspect="1"/>
          </p:cNvPicPr>
          <p:nvPr/>
        </p:nvPicPr>
        <p:blipFill>
          <a:blip r:embed="rId4"/>
          <a:stretch>
            <a:fillRect/>
          </a:stretch>
        </p:blipFill>
        <p:spPr>
          <a:xfrm>
            <a:off x="9298104" y="1251375"/>
            <a:ext cx="2652891" cy="3874558"/>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2C1AF5E-5243-4B7A-B447-35F29FA2699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494370" y="1215480"/>
            <a:ext cx="2637013" cy="3910453"/>
          </a:xfrm>
          <a:prstGeom prst="rect">
            <a:avLst/>
          </a:prstGeom>
        </p:spPr>
      </p:pic>
      <p:sp>
        <p:nvSpPr>
          <p:cNvPr id="2" name="Slide Number Placeholder 1">
            <a:extLst>
              <a:ext uri="{FF2B5EF4-FFF2-40B4-BE49-F238E27FC236}">
                <a16:creationId xmlns:a16="http://schemas.microsoft.com/office/drawing/2014/main" id="{D5B43F1F-4065-470F-9B13-0180E2A0570A}"/>
              </a:ext>
            </a:extLst>
          </p:cNvPr>
          <p:cNvSpPr>
            <a:spLocks noGrp="1"/>
          </p:cNvSpPr>
          <p:nvPr>
            <p:ph type="sldNum" sz="quarter" idx="12"/>
          </p:nvPr>
        </p:nvSpPr>
        <p:spPr/>
        <p:txBody>
          <a:bodyPr/>
          <a:lstStyle/>
          <a:p>
            <a:fld id="{4EBE0A51-9DC7-439E-A840-7F281693B282}" type="slidenum">
              <a:rPr lang="en-US" smtClean="0"/>
              <a:t>80</a:t>
            </a:fld>
            <a:endParaRPr lang="en-US"/>
          </a:p>
        </p:txBody>
      </p:sp>
    </p:spTree>
    <p:extLst>
      <p:ext uri="{BB962C8B-B14F-4D97-AF65-F5344CB8AC3E}">
        <p14:creationId xmlns:p14="http://schemas.microsoft.com/office/powerpoint/2010/main" val="2093692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000" dirty="0" err="1"/>
              <a:t>Archontoulis</a:t>
            </a:r>
            <a:r>
              <a:rPr lang="en-US" sz="2000" dirty="0"/>
              <a:t> Lab (past and present)</a:t>
            </a:r>
          </a:p>
          <a:p>
            <a:pPr marL="0" indent="0">
              <a:buNone/>
            </a:pPr>
            <a:r>
              <a:rPr lang="en-US" sz="2000" dirty="0" err="1"/>
              <a:t>Liebman</a:t>
            </a:r>
            <a:r>
              <a:rPr lang="en-US" sz="2000" dirty="0"/>
              <a:t> Lab (past and present)</a:t>
            </a:r>
          </a:p>
          <a:p>
            <a:pPr marL="0" indent="0">
              <a:buNone/>
            </a:pPr>
            <a:r>
              <a:rPr lang="en-US" sz="2000" dirty="0" err="1"/>
              <a:t>Miguez</a:t>
            </a:r>
            <a:r>
              <a:rPr lang="en-US" sz="2000" dirty="0"/>
              <a:t> Lab + Theo</a:t>
            </a:r>
          </a:p>
          <a:p>
            <a:pPr marL="0" indent="0">
              <a:buNone/>
            </a:pPr>
            <a:endParaRPr lang="en-US" sz="2000" dirty="0"/>
          </a:p>
          <a:p>
            <a:pPr marL="0" indent="0">
              <a:buNone/>
            </a:pPr>
            <a:r>
              <a:rPr lang="en-US" sz="2000" dirty="0"/>
              <a:t>Stefan </a:t>
            </a:r>
            <a:r>
              <a:rPr lang="en-US" sz="2000" dirty="0" err="1"/>
              <a:t>Gailans</a:t>
            </a:r>
            <a:r>
              <a:rPr lang="en-US" sz="2000" dirty="0"/>
              <a:t>, Lydia English, Sarah Carlson, </a:t>
            </a:r>
            <a:r>
              <a:rPr lang="en-US" sz="2000" dirty="0" err="1"/>
              <a:t>Ranae</a:t>
            </a:r>
            <a:r>
              <a:rPr lang="en-US" sz="2000" dirty="0"/>
              <a:t> </a:t>
            </a:r>
            <a:r>
              <a:rPr lang="en-US" sz="2000" dirty="0" err="1"/>
              <a:t>Dietzel</a:t>
            </a:r>
            <a:r>
              <a:rPr lang="en-US" sz="2000" dirty="0"/>
              <a:t>, Fernando </a:t>
            </a:r>
            <a:r>
              <a:rPr lang="en-US" sz="2000" dirty="0" err="1"/>
              <a:t>Miguez</a:t>
            </a:r>
            <a:r>
              <a:rPr lang="en-US" sz="2000" dirty="0"/>
              <a:t>, Philip Dixon, Katherine Goode, Miranda Tilton, Heike </a:t>
            </a:r>
            <a:r>
              <a:rPr lang="en-US" sz="2000" dirty="0" err="1"/>
              <a:t>Hofman</a:t>
            </a:r>
            <a:r>
              <a:rPr lang="en-US" sz="2000" dirty="0"/>
              <a:t>, Mitch Baum, </a:t>
            </a:r>
            <a:r>
              <a:rPr lang="en-US" sz="2000" dirty="0" err="1"/>
              <a:t>Caio</a:t>
            </a:r>
            <a:r>
              <a:rPr lang="en-US" sz="2000" dirty="0"/>
              <a:t> dos Santos, Jess Nelson</a:t>
            </a:r>
          </a:p>
          <a:p>
            <a:pPr marL="0" indent="0">
              <a:buNone/>
            </a:pPr>
            <a:endParaRPr lang="en-US" sz="2000" dirty="0"/>
          </a:p>
          <a:p>
            <a:pPr marL="0" indent="0">
              <a:buNone/>
            </a:pPr>
            <a:r>
              <a:rPr lang="en-US" sz="2000" dirty="0"/>
              <a:t>Mary D, Deb, Kevin, Mary Anne, Rita, Patrick, Michelle, Cynthia, the friendly building staff of Agronomy Hall</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sp>
        <p:nvSpPr>
          <p:cNvPr id="2" name="Slide Number Placeholder 1">
            <a:extLst>
              <a:ext uri="{FF2B5EF4-FFF2-40B4-BE49-F238E27FC236}">
                <a16:creationId xmlns:a16="http://schemas.microsoft.com/office/drawing/2014/main" id="{47F097E9-BD19-45DB-9384-90FB3611303F}"/>
              </a:ext>
            </a:extLst>
          </p:cNvPr>
          <p:cNvSpPr>
            <a:spLocks noGrp="1"/>
          </p:cNvSpPr>
          <p:nvPr>
            <p:ph type="sldNum" sz="quarter" idx="12"/>
          </p:nvPr>
        </p:nvSpPr>
        <p:spPr/>
        <p:txBody>
          <a:bodyPr/>
          <a:lstStyle/>
          <a:p>
            <a:fld id="{4EBE0A51-9DC7-439E-A840-7F281693B282}" type="slidenum">
              <a:rPr lang="en-US" smtClean="0"/>
              <a:t>81</a:t>
            </a:fld>
            <a:endParaRPr lang="en-US"/>
          </a:p>
        </p:txBody>
      </p:sp>
    </p:spTree>
    <p:extLst>
      <p:ext uri="{BB962C8B-B14F-4D97-AF65-F5344CB8AC3E}">
        <p14:creationId xmlns:p14="http://schemas.microsoft.com/office/powerpoint/2010/main" val="30687157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365125"/>
            <a:ext cx="10287000" cy="5896303"/>
          </a:xfrm>
          <a:prstGeom prst="rect">
            <a:avLst/>
          </a:prstGeom>
        </p:spPr>
      </p:pic>
      <p:sp>
        <p:nvSpPr>
          <p:cNvPr id="5" name="Slide Number Placeholder 4">
            <a:extLst>
              <a:ext uri="{FF2B5EF4-FFF2-40B4-BE49-F238E27FC236}">
                <a16:creationId xmlns:a16="http://schemas.microsoft.com/office/drawing/2014/main" id="{796795AA-7533-4B4E-93D4-562BE9A86D77}"/>
              </a:ext>
            </a:extLst>
          </p:cNvPr>
          <p:cNvSpPr>
            <a:spLocks noGrp="1"/>
          </p:cNvSpPr>
          <p:nvPr>
            <p:ph type="sldNum" sz="quarter" idx="12"/>
          </p:nvPr>
        </p:nvSpPr>
        <p:spPr/>
        <p:txBody>
          <a:bodyPr/>
          <a:lstStyle/>
          <a:p>
            <a:fld id="{4EBE0A51-9DC7-439E-A840-7F281693B282}" type="slidenum">
              <a:rPr lang="en-US" smtClean="0"/>
              <a:t>82</a:t>
            </a:fld>
            <a:endParaRPr lang="en-US"/>
          </a:p>
        </p:txBody>
      </p:sp>
    </p:spTree>
    <p:extLst>
      <p:ext uri="{BB962C8B-B14F-4D97-AF65-F5344CB8AC3E}">
        <p14:creationId xmlns:p14="http://schemas.microsoft.com/office/powerpoint/2010/main" val="3720338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E7D0D1-0E7E-4708-8240-37F0980AAC67}"/>
              </a:ext>
            </a:extLst>
          </p:cNvPr>
          <p:cNvSpPr>
            <a:spLocks noGrp="1"/>
          </p:cNvSpPr>
          <p:nvPr>
            <p:ph type="sldNum" sz="quarter" idx="12"/>
          </p:nvPr>
        </p:nvSpPr>
        <p:spPr/>
        <p:txBody>
          <a:bodyPr/>
          <a:lstStyle/>
          <a:p>
            <a:fld id="{4EBE0A51-9DC7-439E-A840-7F281693B282}" type="slidenum">
              <a:rPr lang="en-US" smtClean="0"/>
              <a:t>83</a:t>
            </a:fld>
            <a:endParaRPr lang="en-US"/>
          </a:p>
        </p:txBody>
      </p:sp>
    </p:spTree>
    <p:extLst>
      <p:ext uri="{BB962C8B-B14F-4D97-AF65-F5344CB8AC3E}">
        <p14:creationId xmlns:p14="http://schemas.microsoft.com/office/powerpoint/2010/main" val="3385501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
        <p:nvSpPr>
          <p:cNvPr id="3" name="Slide Number Placeholder 2">
            <a:extLst>
              <a:ext uri="{FF2B5EF4-FFF2-40B4-BE49-F238E27FC236}">
                <a16:creationId xmlns:a16="http://schemas.microsoft.com/office/drawing/2014/main" id="{380DC0B7-11BA-4AAC-B8E0-D812D2C06C2D}"/>
              </a:ext>
            </a:extLst>
          </p:cNvPr>
          <p:cNvSpPr>
            <a:spLocks noGrp="1"/>
          </p:cNvSpPr>
          <p:nvPr>
            <p:ph type="sldNum" sz="quarter" idx="12"/>
          </p:nvPr>
        </p:nvSpPr>
        <p:spPr/>
        <p:txBody>
          <a:bodyPr/>
          <a:lstStyle/>
          <a:p>
            <a:fld id="{4EBE0A51-9DC7-439E-A840-7F281693B282}" type="slidenum">
              <a:rPr lang="en-US" smtClean="0"/>
              <a:t>84</a:t>
            </a:fld>
            <a:endParaRPr lang="en-US"/>
          </a:p>
        </p:txBody>
      </p:sp>
    </p:spTree>
    <p:extLst>
      <p:ext uri="{BB962C8B-B14F-4D97-AF65-F5344CB8AC3E}">
        <p14:creationId xmlns:p14="http://schemas.microsoft.com/office/powerpoint/2010/main" val="3737262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
        <p:nvSpPr>
          <p:cNvPr id="3" name="Slide Number Placeholder 2">
            <a:extLst>
              <a:ext uri="{FF2B5EF4-FFF2-40B4-BE49-F238E27FC236}">
                <a16:creationId xmlns:a16="http://schemas.microsoft.com/office/drawing/2014/main" id="{1300F5E1-0B22-4099-82DB-63FFF6ADA52A}"/>
              </a:ext>
            </a:extLst>
          </p:cNvPr>
          <p:cNvSpPr>
            <a:spLocks noGrp="1"/>
          </p:cNvSpPr>
          <p:nvPr>
            <p:ph type="sldNum" sz="quarter" idx="12"/>
          </p:nvPr>
        </p:nvSpPr>
        <p:spPr/>
        <p:txBody>
          <a:bodyPr/>
          <a:lstStyle/>
          <a:p>
            <a:fld id="{4EBE0A51-9DC7-439E-A840-7F281693B282}" type="slidenum">
              <a:rPr lang="en-US" smtClean="0"/>
              <a:t>85</a:t>
            </a:fld>
            <a:endParaRPr lang="en-US"/>
          </a:p>
        </p:txBody>
      </p:sp>
    </p:spTree>
    <p:extLst>
      <p:ext uri="{BB962C8B-B14F-4D97-AF65-F5344CB8AC3E}">
        <p14:creationId xmlns:p14="http://schemas.microsoft.com/office/powerpoint/2010/main" val="18032621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
        <p:nvSpPr>
          <p:cNvPr id="6" name="Slide Number Placeholder 5">
            <a:extLst>
              <a:ext uri="{FF2B5EF4-FFF2-40B4-BE49-F238E27FC236}">
                <a16:creationId xmlns:a16="http://schemas.microsoft.com/office/drawing/2014/main" id="{DFCA0453-2E5E-4890-855F-70EAB2E172D3}"/>
              </a:ext>
            </a:extLst>
          </p:cNvPr>
          <p:cNvSpPr>
            <a:spLocks noGrp="1"/>
          </p:cNvSpPr>
          <p:nvPr>
            <p:ph type="sldNum" sz="quarter" idx="12"/>
          </p:nvPr>
        </p:nvSpPr>
        <p:spPr/>
        <p:txBody>
          <a:bodyPr/>
          <a:lstStyle/>
          <a:p>
            <a:fld id="{4EBE0A51-9DC7-439E-A840-7F281693B282}" type="slidenum">
              <a:rPr lang="en-US" smtClean="0"/>
              <a:t>86</a:t>
            </a:fld>
            <a:endParaRPr lang="en-US"/>
          </a:p>
        </p:txBody>
      </p:sp>
    </p:spTree>
    <p:extLst>
      <p:ext uri="{BB962C8B-B14F-4D97-AF65-F5344CB8AC3E}">
        <p14:creationId xmlns:p14="http://schemas.microsoft.com/office/powerpoint/2010/main" val="564500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
        <p:nvSpPr>
          <p:cNvPr id="3" name="Slide Number Placeholder 2">
            <a:extLst>
              <a:ext uri="{FF2B5EF4-FFF2-40B4-BE49-F238E27FC236}">
                <a16:creationId xmlns:a16="http://schemas.microsoft.com/office/drawing/2014/main" id="{1C7B2146-88A6-42A4-BB9F-5E30EC9352D7}"/>
              </a:ext>
            </a:extLst>
          </p:cNvPr>
          <p:cNvSpPr>
            <a:spLocks noGrp="1"/>
          </p:cNvSpPr>
          <p:nvPr>
            <p:ph type="sldNum" sz="quarter" idx="12"/>
          </p:nvPr>
        </p:nvSpPr>
        <p:spPr/>
        <p:txBody>
          <a:bodyPr/>
          <a:lstStyle/>
          <a:p>
            <a:fld id="{4EBE0A51-9DC7-439E-A840-7F281693B282}" type="slidenum">
              <a:rPr lang="en-US" smtClean="0"/>
              <a:t>87</a:t>
            </a:fld>
            <a:endParaRPr lang="en-US"/>
          </a:p>
        </p:txBody>
      </p:sp>
    </p:spTree>
    <p:extLst>
      <p:ext uri="{BB962C8B-B14F-4D97-AF65-F5344CB8AC3E}">
        <p14:creationId xmlns:p14="http://schemas.microsoft.com/office/powerpoint/2010/main" val="2976200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r>
              <a:rPr lang="en-US" dirty="0"/>
              <a:t>Penalty (%) not related to environmental yield potential</a:t>
            </a:r>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
        <p:nvSpPr>
          <p:cNvPr id="3" name="TextBox 2">
            <a:extLst>
              <a:ext uri="{FF2B5EF4-FFF2-40B4-BE49-F238E27FC236}">
                <a16:creationId xmlns:a16="http://schemas.microsoft.com/office/drawing/2014/main" id="{DAB3A0B8-47DA-4271-AB3B-EF5B8C246992}"/>
              </a:ext>
            </a:extLst>
          </p:cNvPr>
          <p:cNvSpPr txBox="1"/>
          <p:nvPr/>
        </p:nvSpPr>
        <p:spPr>
          <a:xfrm>
            <a:off x="5793837" y="5560828"/>
            <a:ext cx="2939011" cy="338554"/>
          </a:xfrm>
          <a:prstGeom prst="rect">
            <a:avLst/>
          </a:prstGeom>
          <a:solidFill>
            <a:schemeClr val="bg1"/>
          </a:solidFill>
        </p:spPr>
        <p:txBody>
          <a:bodyPr wrap="none" rtlCol="0">
            <a:spAutoFit/>
          </a:bodyPr>
          <a:lstStyle/>
          <a:p>
            <a:pPr algn="ctr"/>
            <a:r>
              <a:rPr lang="en-US" sz="1600" dirty="0">
                <a:solidFill>
                  <a:schemeClr val="tx2"/>
                </a:solidFill>
              </a:rPr>
              <a:t>             Rotated Corn Yield             </a:t>
            </a:r>
          </a:p>
        </p:txBody>
      </p:sp>
      <p:sp>
        <p:nvSpPr>
          <p:cNvPr id="4" name="Slide Number Placeholder 3">
            <a:extLst>
              <a:ext uri="{FF2B5EF4-FFF2-40B4-BE49-F238E27FC236}">
                <a16:creationId xmlns:a16="http://schemas.microsoft.com/office/drawing/2014/main" id="{DE8BD496-0C1D-4072-BE29-0835D2CBABC9}"/>
              </a:ext>
            </a:extLst>
          </p:cNvPr>
          <p:cNvSpPr>
            <a:spLocks noGrp="1"/>
          </p:cNvSpPr>
          <p:nvPr>
            <p:ph type="sldNum" sz="quarter" idx="12"/>
          </p:nvPr>
        </p:nvSpPr>
        <p:spPr/>
        <p:txBody>
          <a:bodyPr/>
          <a:lstStyle/>
          <a:p>
            <a:fld id="{4EBE0A51-9DC7-439E-A840-7F281693B282}" type="slidenum">
              <a:rPr lang="en-US" smtClean="0"/>
              <a:t>88</a:t>
            </a:fld>
            <a:endParaRPr lang="en-US"/>
          </a:p>
        </p:txBody>
      </p:sp>
    </p:spTree>
    <p:extLst>
      <p:ext uri="{BB962C8B-B14F-4D97-AF65-F5344CB8AC3E}">
        <p14:creationId xmlns:p14="http://schemas.microsoft.com/office/powerpoint/2010/main" val="3332862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A37E-28D3-4FD7-A05E-966B45B264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A3A08B-9603-4409-9EE0-E8361A8098FA}"/>
              </a:ext>
            </a:extLst>
          </p:cNvPr>
          <p:cNvSpPr>
            <a:spLocks noGrp="1"/>
          </p:cNvSpPr>
          <p:nvPr>
            <p:ph idx="1"/>
          </p:nvPr>
        </p:nvSpPr>
        <p:spPr/>
        <p:txBody>
          <a:bodyPr/>
          <a:lstStyle/>
          <a:p>
            <a:endParaRPr lang="en-US"/>
          </a:p>
        </p:txBody>
      </p:sp>
      <p:pic>
        <p:nvPicPr>
          <p:cNvPr id="4" name="Picture 3" descr="A picture containing chart&#10;&#10;Description automatically generated">
            <a:extLst>
              <a:ext uri="{FF2B5EF4-FFF2-40B4-BE49-F238E27FC236}">
                <a16:creationId xmlns:a16="http://schemas.microsoft.com/office/drawing/2014/main" id="{10F5FD34-A948-421E-94C2-79D393B06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384" y="0"/>
            <a:ext cx="5398851" cy="6858000"/>
          </a:xfrm>
          <a:prstGeom prst="rect">
            <a:avLst/>
          </a:prstGeom>
        </p:spPr>
      </p:pic>
      <p:sp>
        <p:nvSpPr>
          <p:cNvPr id="5" name="Slide Number Placeholder 4">
            <a:extLst>
              <a:ext uri="{FF2B5EF4-FFF2-40B4-BE49-F238E27FC236}">
                <a16:creationId xmlns:a16="http://schemas.microsoft.com/office/drawing/2014/main" id="{99A9C73F-5725-4A86-AA26-AC8D1E09B957}"/>
              </a:ext>
            </a:extLst>
          </p:cNvPr>
          <p:cNvSpPr>
            <a:spLocks noGrp="1"/>
          </p:cNvSpPr>
          <p:nvPr>
            <p:ph type="sldNum" sz="quarter" idx="12"/>
          </p:nvPr>
        </p:nvSpPr>
        <p:spPr/>
        <p:txBody>
          <a:bodyPr/>
          <a:lstStyle/>
          <a:p>
            <a:fld id="{4EBE0A51-9DC7-439E-A840-7F281693B282}" type="slidenum">
              <a:rPr lang="en-US" smtClean="0"/>
              <a:t>89</a:t>
            </a:fld>
            <a:endParaRPr lang="en-US"/>
          </a:p>
        </p:txBody>
      </p:sp>
    </p:spTree>
    <p:extLst>
      <p:ext uri="{BB962C8B-B14F-4D97-AF65-F5344CB8AC3E}">
        <p14:creationId xmlns:p14="http://schemas.microsoft.com/office/powerpoint/2010/main" val="95456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
        <p:nvSpPr>
          <p:cNvPr id="4" name="Slide Number Placeholder 3">
            <a:extLst>
              <a:ext uri="{FF2B5EF4-FFF2-40B4-BE49-F238E27FC236}">
                <a16:creationId xmlns:a16="http://schemas.microsoft.com/office/drawing/2014/main" id="{F87CEAC5-27F6-4B64-B6A7-97D7E316A2B9}"/>
              </a:ext>
            </a:extLst>
          </p:cNvPr>
          <p:cNvSpPr>
            <a:spLocks noGrp="1"/>
          </p:cNvSpPr>
          <p:nvPr>
            <p:ph type="sldNum" sz="quarter" idx="12"/>
          </p:nvPr>
        </p:nvSpPr>
        <p:spPr/>
        <p:txBody>
          <a:bodyPr/>
          <a:lstStyle/>
          <a:p>
            <a:fld id="{4EBE0A51-9DC7-439E-A840-7F281693B282}" type="slidenum">
              <a:rPr lang="en-US" smtClean="0"/>
              <a:t>9</a:t>
            </a:fld>
            <a:endParaRPr lang="en-US"/>
          </a:p>
        </p:txBody>
      </p:sp>
    </p:spTree>
    <p:extLst>
      <p:ext uri="{BB962C8B-B14F-4D97-AF65-F5344CB8AC3E}">
        <p14:creationId xmlns:p14="http://schemas.microsoft.com/office/powerpoint/2010/main" val="2199353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sp>
        <p:nvSpPr>
          <p:cNvPr id="2" name="Slide Number Placeholder 1">
            <a:extLst>
              <a:ext uri="{FF2B5EF4-FFF2-40B4-BE49-F238E27FC236}">
                <a16:creationId xmlns:a16="http://schemas.microsoft.com/office/drawing/2014/main" id="{DA71F290-20AA-4018-87E3-9AC2E9CD7B09}"/>
              </a:ext>
            </a:extLst>
          </p:cNvPr>
          <p:cNvSpPr>
            <a:spLocks noGrp="1"/>
          </p:cNvSpPr>
          <p:nvPr>
            <p:ph type="sldNum" sz="quarter" idx="12"/>
          </p:nvPr>
        </p:nvSpPr>
        <p:spPr/>
        <p:txBody>
          <a:bodyPr/>
          <a:lstStyle/>
          <a:p>
            <a:fld id="{4EBE0A51-9DC7-439E-A840-7F281693B282}" type="slidenum">
              <a:rPr lang="en-US" smtClean="0"/>
              <a:t>90</a:t>
            </a:fld>
            <a:endParaRPr lang="en-US"/>
          </a:p>
        </p:txBody>
      </p:sp>
    </p:spTree>
    <p:extLst>
      <p:ext uri="{BB962C8B-B14F-4D97-AF65-F5344CB8AC3E}">
        <p14:creationId xmlns:p14="http://schemas.microsoft.com/office/powerpoint/2010/main" val="637864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37" y="1600192"/>
            <a:ext cx="6766574" cy="3657607"/>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8067"/>
            <a:ext cx="5394971" cy="5641859"/>
          </a:xfrm>
          <a:prstGeom prst="rect">
            <a:avLst/>
          </a:prstGeom>
        </p:spPr>
      </p:pic>
      <p:sp>
        <p:nvSpPr>
          <p:cNvPr id="2" name="Slide Number Placeholder 1">
            <a:extLst>
              <a:ext uri="{FF2B5EF4-FFF2-40B4-BE49-F238E27FC236}">
                <a16:creationId xmlns:a16="http://schemas.microsoft.com/office/drawing/2014/main" id="{25C6997B-8CCA-4205-91B1-0AD7978E0DD6}"/>
              </a:ext>
            </a:extLst>
          </p:cNvPr>
          <p:cNvSpPr>
            <a:spLocks noGrp="1"/>
          </p:cNvSpPr>
          <p:nvPr>
            <p:ph type="sldNum" sz="quarter" idx="12"/>
          </p:nvPr>
        </p:nvSpPr>
        <p:spPr/>
        <p:txBody>
          <a:bodyPr/>
          <a:lstStyle/>
          <a:p>
            <a:fld id="{4EBE0A51-9DC7-439E-A840-7F281693B282}" type="slidenum">
              <a:rPr lang="en-US" smtClean="0"/>
              <a:t>91</a:t>
            </a:fld>
            <a:endParaRPr lang="en-US"/>
          </a:p>
        </p:txBody>
      </p:sp>
    </p:spTree>
    <p:extLst>
      <p:ext uri="{BB962C8B-B14F-4D97-AF65-F5344CB8AC3E}">
        <p14:creationId xmlns:p14="http://schemas.microsoft.com/office/powerpoint/2010/main" val="40115133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8514" y="608070"/>
            <a:ext cx="5394971" cy="5641859"/>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FCBF85C7-69C5-48F1-A1A9-613284E6CF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84" y="8428"/>
            <a:ext cx="10683431" cy="6841144"/>
          </a:xfrm>
          <a:prstGeom prst="rect">
            <a:avLst/>
          </a:prstGeom>
        </p:spPr>
      </p:pic>
      <p:sp>
        <p:nvSpPr>
          <p:cNvPr id="2" name="Slide Number Placeholder 1">
            <a:extLst>
              <a:ext uri="{FF2B5EF4-FFF2-40B4-BE49-F238E27FC236}">
                <a16:creationId xmlns:a16="http://schemas.microsoft.com/office/drawing/2014/main" id="{DF3360CF-EF58-4ACC-89B5-348534ACC031}"/>
              </a:ext>
            </a:extLst>
          </p:cNvPr>
          <p:cNvSpPr>
            <a:spLocks noGrp="1"/>
          </p:cNvSpPr>
          <p:nvPr>
            <p:ph type="sldNum" sz="quarter" idx="12"/>
          </p:nvPr>
        </p:nvSpPr>
        <p:spPr/>
        <p:txBody>
          <a:bodyPr/>
          <a:lstStyle/>
          <a:p>
            <a:fld id="{4EBE0A51-9DC7-439E-A840-7F281693B282}" type="slidenum">
              <a:rPr lang="en-US" smtClean="0"/>
              <a:t>92</a:t>
            </a:fld>
            <a:endParaRPr lang="en-US"/>
          </a:p>
        </p:txBody>
      </p:sp>
    </p:spTree>
    <p:extLst>
      <p:ext uri="{BB962C8B-B14F-4D97-AF65-F5344CB8AC3E}">
        <p14:creationId xmlns:p14="http://schemas.microsoft.com/office/powerpoint/2010/main" val="662288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40" y="1176239"/>
            <a:ext cx="6598933" cy="4675642"/>
          </a:xfrm>
          <a:prstGeom prst="rect">
            <a:avLst/>
          </a:prstGeom>
        </p:spPr>
      </p:pic>
      <p:sp>
        <p:nvSpPr>
          <p:cNvPr id="2" name="Slide Number Placeholder 1">
            <a:extLst>
              <a:ext uri="{FF2B5EF4-FFF2-40B4-BE49-F238E27FC236}">
                <a16:creationId xmlns:a16="http://schemas.microsoft.com/office/drawing/2014/main" id="{F64F81DF-4ADC-4472-935E-7E49469D1841}"/>
              </a:ext>
            </a:extLst>
          </p:cNvPr>
          <p:cNvSpPr>
            <a:spLocks noGrp="1"/>
          </p:cNvSpPr>
          <p:nvPr>
            <p:ph type="sldNum" sz="quarter" idx="12"/>
          </p:nvPr>
        </p:nvSpPr>
        <p:spPr/>
        <p:txBody>
          <a:bodyPr/>
          <a:lstStyle/>
          <a:p>
            <a:fld id="{4EBE0A51-9DC7-439E-A840-7F281693B282}" type="slidenum">
              <a:rPr lang="en-US" smtClean="0"/>
              <a:t>93</a:t>
            </a:fld>
            <a:endParaRPr lang="en-US"/>
          </a:p>
        </p:txBody>
      </p:sp>
    </p:spTree>
    <p:extLst>
      <p:ext uri="{BB962C8B-B14F-4D97-AF65-F5344CB8AC3E}">
        <p14:creationId xmlns:p14="http://schemas.microsoft.com/office/powerpoint/2010/main" val="31795409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Chart&#10;&#10;Description automatically generated">
            <a:extLst>
              <a:ext uri="{FF2B5EF4-FFF2-40B4-BE49-F238E27FC236}">
                <a16:creationId xmlns:a16="http://schemas.microsoft.com/office/drawing/2014/main" id="{99D11865-400C-4E30-8A90-70A52F2E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497" y="361181"/>
            <a:ext cx="10159005" cy="6135636"/>
          </a:xfrm>
          <a:prstGeom prst="rect">
            <a:avLst/>
          </a:prstGeom>
        </p:spPr>
      </p:pic>
      <p:sp>
        <p:nvSpPr>
          <p:cNvPr id="2" name="Slide Number Placeholder 1">
            <a:extLst>
              <a:ext uri="{FF2B5EF4-FFF2-40B4-BE49-F238E27FC236}">
                <a16:creationId xmlns:a16="http://schemas.microsoft.com/office/drawing/2014/main" id="{DA701DF0-B055-4354-AE9F-71FF281930FA}"/>
              </a:ext>
            </a:extLst>
          </p:cNvPr>
          <p:cNvSpPr>
            <a:spLocks noGrp="1"/>
          </p:cNvSpPr>
          <p:nvPr>
            <p:ph type="sldNum" sz="quarter" idx="12"/>
          </p:nvPr>
        </p:nvSpPr>
        <p:spPr/>
        <p:txBody>
          <a:bodyPr/>
          <a:lstStyle/>
          <a:p>
            <a:fld id="{4EBE0A51-9DC7-439E-A840-7F281693B282}" type="slidenum">
              <a:rPr lang="en-US" smtClean="0"/>
              <a:t>94</a:t>
            </a:fld>
            <a:endParaRPr lang="en-US"/>
          </a:p>
        </p:txBody>
      </p:sp>
    </p:spTree>
    <p:extLst>
      <p:ext uri="{BB962C8B-B14F-4D97-AF65-F5344CB8AC3E}">
        <p14:creationId xmlns:p14="http://schemas.microsoft.com/office/powerpoint/2010/main" val="419583095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3412</TotalTime>
  <Words>4155</Words>
  <Application>Microsoft Office PowerPoint</Application>
  <PresentationFormat>Widescreen</PresentationFormat>
  <Paragraphs>498</Paragraphs>
  <Slides>94</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LMRoman10-Regular-Identity-H</vt:lpstr>
      <vt:lpstr>Times New Roman</vt:lpstr>
      <vt:lpstr>Office Theme</vt:lpstr>
      <vt:lpstr>PowerPoint Presentation</vt:lpstr>
      <vt:lpstr>Cont corn map</vt:lpstr>
      <vt:lpstr>Selected take-aways</vt:lpstr>
      <vt:lpstr>Selected take-aways</vt:lpstr>
      <vt:lpstr>PowerPoint Presentation</vt:lpstr>
      <vt:lpstr>PowerPoint Presentation</vt:lpstr>
      <vt:lpstr>PowerPoint Presentation</vt:lpstr>
      <vt:lpstr>PowerPoint Presentation</vt:lpstr>
      <vt:lpstr>PowerPoint Presentation</vt:lpstr>
      <vt:lpstr>PowerPoint Presentation</vt:lpstr>
      <vt:lpstr>Even today…</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A Side Note</vt:lpstr>
      <vt:lpstr>PowerPoint Presentation</vt:lpstr>
      <vt:lpstr>PowerPoint Presentation</vt:lpstr>
      <vt:lpstr>PowerPoint Presentation</vt:lpstr>
      <vt:lpstr>PowerPoint Presentation</vt:lpstr>
      <vt:lpstr>What if we grew more crops?</vt:lpstr>
      <vt:lpstr>PowerPoint Presentation</vt:lpstr>
      <vt:lpstr>PowerPoint Presentation</vt:lpstr>
      <vt:lpstr>The Rotation Effect</vt:lpstr>
      <vt:lpstr>PowerPoint Presentation</vt:lpstr>
      <vt:lpstr>Suite of field measurements</vt:lpstr>
      <vt:lpstr>table of some years effects?</vt:lpstr>
      <vt:lpstr>PowerPoint Presentation</vt:lpstr>
      <vt:lpstr>The Rotation Effect</vt:lpstr>
      <vt:lpstr>PowerPoint Presentation</vt:lpstr>
      <vt:lpstr>Bonus slides…</vt:lpstr>
      <vt:lpstr>2018-present</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8 sites, 151 site-years, modeled nitrate leaching at 150 and 200 kg N application</vt:lpstr>
      <vt:lpstr>PowerPoint Presentation</vt:lpstr>
      <vt:lpstr>Example of undetermined penalty</vt:lpstr>
      <vt:lpstr>Penalty (%) not related to environmental yield potential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Nichols, Virginia A</cp:lastModifiedBy>
  <cp:revision>74</cp:revision>
  <dcterms:created xsi:type="dcterms:W3CDTF">2021-08-12T18:38:17Z</dcterms:created>
  <dcterms:modified xsi:type="dcterms:W3CDTF">2021-08-23T18:38:43Z</dcterms:modified>
</cp:coreProperties>
</file>